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
  </p:notesMasterIdLst>
  <p:sldIdLst>
    <p:sldId id="293" r:id="rId2"/>
    <p:sldId id="264" r:id="rId3"/>
    <p:sldId id="294" r:id="rId4"/>
  </p:sldIdLst>
  <p:sldSz cx="8640763" cy="112315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23F808B7-DDC2-40EA-877B-4165A66AF4D0}">
          <p14:sldIdLst>
            <p14:sldId id="293"/>
            <p14:sldId id="264"/>
            <p14:sldId id="29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Alejandro Infante Ortiz" initials="DAIO" lastIdx="1" clrIdx="0">
    <p:extLst>
      <p:ext uri="{19B8F6BF-5375-455C-9EA6-DF929625EA0E}">
        <p15:presenceInfo xmlns:p15="http://schemas.microsoft.com/office/powerpoint/2012/main" userId="S::daniel.infante@itau.co::9132d3de-022f-4c1b-ba7d-61106fc723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100"/>
    <a:srgbClr val="FF7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5" autoAdjust="0"/>
    <p:restoredTop sz="94712" autoAdjust="0"/>
  </p:normalViewPr>
  <p:slideViewPr>
    <p:cSldViewPr snapToGrid="0">
      <p:cViewPr>
        <p:scale>
          <a:sx n="100" d="100"/>
          <a:sy n="100" d="100"/>
        </p:scale>
        <p:origin x="398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C0D55-B810-4B17-8E3F-D11EA61B9A54}" type="datetimeFigureOut">
              <a:rPr lang="es-CO" smtClean="0"/>
              <a:t>23/05/2025</a:t>
            </a:fld>
            <a:endParaRPr lang="es-CO"/>
          </a:p>
        </p:txBody>
      </p:sp>
      <p:sp>
        <p:nvSpPr>
          <p:cNvPr id="4" name="Marcador de imagen de diapositiva 3"/>
          <p:cNvSpPr>
            <a:spLocks noGrp="1" noRot="1" noChangeAspect="1"/>
          </p:cNvSpPr>
          <p:nvPr>
            <p:ph type="sldImg" idx="2"/>
          </p:nvPr>
        </p:nvSpPr>
        <p:spPr>
          <a:xfrm>
            <a:off x="2241550" y="1143000"/>
            <a:ext cx="23749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E430A-A35B-4B2E-A271-6545824DD303}" type="slidenum">
              <a:rPr lang="es-CO" smtClean="0"/>
              <a:t>‹Nº›</a:t>
            </a:fld>
            <a:endParaRPr lang="es-CO"/>
          </a:p>
        </p:txBody>
      </p:sp>
    </p:spTree>
    <p:extLst>
      <p:ext uri="{BB962C8B-B14F-4D97-AF65-F5344CB8AC3E}">
        <p14:creationId xmlns:p14="http://schemas.microsoft.com/office/powerpoint/2010/main" val="4231064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30E430A-A35B-4B2E-A271-6545824DD303}" type="slidenum">
              <a:rPr lang="es-CO" smtClean="0"/>
              <a:t>1</a:t>
            </a:fld>
            <a:endParaRPr lang="es-CO"/>
          </a:p>
        </p:txBody>
      </p:sp>
    </p:spTree>
    <p:extLst>
      <p:ext uri="{BB962C8B-B14F-4D97-AF65-F5344CB8AC3E}">
        <p14:creationId xmlns:p14="http://schemas.microsoft.com/office/powerpoint/2010/main" val="288370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48057" y="1838129"/>
            <a:ext cx="7344649" cy="3910248"/>
          </a:xfrm>
        </p:spPr>
        <p:txBody>
          <a:bodyPr anchor="b"/>
          <a:lstStyle>
            <a:lvl1pPr algn="ctr">
              <a:defRPr sz="567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80096" y="5899171"/>
            <a:ext cx="6480572" cy="2711694"/>
          </a:xfrm>
        </p:spPr>
        <p:txBody>
          <a:bodyPr/>
          <a:lstStyle>
            <a:lvl1pPr marL="0" indent="0" algn="ctr">
              <a:buNone/>
              <a:defRPr sz="2268"/>
            </a:lvl1pPr>
            <a:lvl2pPr marL="432054" indent="0" algn="ctr">
              <a:buNone/>
              <a:defRPr sz="1890"/>
            </a:lvl2pPr>
            <a:lvl3pPr marL="864108" indent="0" algn="ctr">
              <a:buNone/>
              <a:defRPr sz="1701"/>
            </a:lvl3pPr>
            <a:lvl4pPr marL="1296162" indent="0" algn="ctr">
              <a:buNone/>
              <a:defRPr sz="1512"/>
            </a:lvl4pPr>
            <a:lvl5pPr marL="1728216" indent="0" algn="ctr">
              <a:buNone/>
              <a:defRPr sz="1512"/>
            </a:lvl5pPr>
            <a:lvl6pPr marL="2160270" indent="0" algn="ctr">
              <a:buNone/>
              <a:defRPr sz="1512"/>
            </a:lvl6pPr>
            <a:lvl7pPr marL="2592324" indent="0" algn="ctr">
              <a:buNone/>
              <a:defRPr sz="1512"/>
            </a:lvl7pPr>
            <a:lvl8pPr marL="3024378" indent="0" algn="ctr">
              <a:buNone/>
              <a:defRPr sz="1512"/>
            </a:lvl8pPr>
            <a:lvl9pPr marL="3456432" indent="0" algn="ctr">
              <a:buNone/>
              <a:defRPr sz="1512"/>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B7C48B7-F4D6-4940-8977-7A8EF5C38820}" type="datetimeFigureOut">
              <a:rPr lang="es-CO" smtClean="0"/>
              <a:t>23/05/2025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4013980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B7C48B7-F4D6-4940-8977-7A8EF5C38820}" type="datetimeFigureOut">
              <a:rPr lang="es-CO" smtClean="0"/>
              <a:t>23/05/2025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1372042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3546" y="597977"/>
            <a:ext cx="1863165" cy="951823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94053" y="597977"/>
            <a:ext cx="5481484" cy="951823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B7C48B7-F4D6-4940-8977-7A8EF5C38820}" type="datetimeFigureOut">
              <a:rPr lang="es-CO" smtClean="0"/>
              <a:t>23/05/2025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280763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B7C48B7-F4D6-4940-8977-7A8EF5C38820}" type="datetimeFigureOut">
              <a:rPr lang="es-CO" smtClean="0"/>
              <a:t>23/05/2025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416825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89553" y="2800095"/>
            <a:ext cx="7452658" cy="4672017"/>
          </a:xfrm>
        </p:spPr>
        <p:txBody>
          <a:bodyPr anchor="b"/>
          <a:lstStyle>
            <a:lvl1pPr>
              <a:defRPr sz="567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9553" y="7516311"/>
            <a:ext cx="7452658" cy="2456904"/>
          </a:xfrm>
        </p:spPr>
        <p:txBody>
          <a:bodyPr/>
          <a:lstStyle>
            <a:lvl1pPr marL="0" indent="0">
              <a:buNone/>
              <a:defRPr sz="2268">
                <a:solidFill>
                  <a:schemeClr val="tx1"/>
                </a:solidFill>
              </a:defRPr>
            </a:lvl1pPr>
            <a:lvl2pPr marL="432054" indent="0">
              <a:buNone/>
              <a:defRPr sz="1890">
                <a:solidFill>
                  <a:schemeClr val="tx1">
                    <a:tint val="75000"/>
                  </a:schemeClr>
                </a:solidFill>
              </a:defRPr>
            </a:lvl2pPr>
            <a:lvl3pPr marL="864108" indent="0">
              <a:buNone/>
              <a:defRPr sz="1701">
                <a:solidFill>
                  <a:schemeClr val="tx1">
                    <a:tint val="75000"/>
                  </a:schemeClr>
                </a:solidFill>
              </a:defRPr>
            </a:lvl3pPr>
            <a:lvl4pPr marL="1296162" indent="0">
              <a:buNone/>
              <a:defRPr sz="1512">
                <a:solidFill>
                  <a:schemeClr val="tx1">
                    <a:tint val="75000"/>
                  </a:schemeClr>
                </a:solidFill>
              </a:defRPr>
            </a:lvl4pPr>
            <a:lvl5pPr marL="1728216" indent="0">
              <a:buNone/>
              <a:defRPr sz="1512">
                <a:solidFill>
                  <a:schemeClr val="tx1">
                    <a:tint val="75000"/>
                  </a:schemeClr>
                </a:solidFill>
              </a:defRPr>
            </a:lvl5pPr>
            <a:lvl6pPr marL="2160270" indent="0">
              <a:buNone/>
              <a:defRPr sz="1512">
                <a:solidFill>
                  <a:schemeClr val="tx1">
                    <a:tint val="75000"/>
                  </a:schemeClr>
                </a:solidFill>
              </a:defRPr>
            </a:lvl6pPr>
            <a:lvl7pPr marL="2592324" indent="0">
              <a:buNone/>
              <a:defRPr sz="1512">
                <a:solidFill>
                  <a:schemeClr val="tx1">
                    <a:tint val="75000"/>
                  </a:schemeClr>
                </a:solidFill>
              </a:defRPr>
            </a:lvl7pPr>
            <a:lvl8pPr marL="3024378" indent="0">
              <a:buNone/>
              <a:defRPr sz="1512">
                <a:solidFill>
                  <a:schemeClr val="tx1">
                    <a:tint val="75000"/>
                  </a:schemeClr>
                </a:solidFill>
              </a:defRPr>
            </a:lvl8pPr>
            <a:lvl9pPr marL="3456432" indent="0">
              <a:buNone/>
              <a:defRPr sz="1512">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B7C48B7-F4D6-4940-8977-7A8EF5C38820}" type="datetimeFigureOut">
              <a:rPr lang="es-CO" smtClean="0"/>
              <a:t>23/05/2025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272089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94053" y="2989883"/>
            <a:ext cx="3672324" cy="712632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374386" y="2989883"/>
            <a:ext cx="3672324" cy="712632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B7C48B7-F4D6-4940-8977-7A8EF5C38820}" type="datetimeFigureOut">
              <a:rPr lang="es-CO" smtClean="0"/>
              <a:t>23/05/2025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265485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95178" y="597979"/>
            <a:ext cx="7452658" cy="21709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95179" y="2753294"/>
            <a:ext cx="3655447" cy="1349347"/>
          </a:xfrm>
        </p:spPr>
        <p:txBody>
          <a:bodyPr anchor="b"/>
          <a:lstStyle>
            <a:lvl1pPr marL="0" indent="0">
              <a:buNone/>
              <a:defRPr sz="2268" b="1"/>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s-ES"/>
              <a:t>Haga clic para modificar los estilos de texto del patrón</a:t>
            </a:r>
          </a:p>
        </p:txBody>
      </p:sp>
      <p:sp>
        <p:nvSpPr>
          <p:cNvPr id="4" name="Content Placeholder 3"/>
          <p:cNvSpPr>
            <a:spLocks noGrp="1"/>
          </p:cNvSpPr>
          <p:nvPr>
            <p:ph sz="half" idx="2"/>
          </p:nvPr>
        </p:nvSpPr>
        <p:spPr>
          <a:xfrm>
            <a:off x="595179" y="4102640"/>
            <a:ext cx="3655447" cy="60343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374387" y="2753294"/>
            <a:ext cx="3673450" cy="1349347"/>
          </a:xfrm>
        </p:spPr>
        <p:txBody>
          <a:bodyPr anchor="b"/>
          <a:lstStyle>
            <a:lvl1pPr marL="0" indent="0">
              <a:buNone/>
              <a:defRPr sz="2268" b="1"/>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s-ES"/>
              <a:t>Haga clic para modificar los estilos de texto del patrón</a:t>
            </a:r>
          </a:p>
        </p:txBody>
      </p:sp>
      <p:sp>
        <p:nvSpPr>
          <p:cNvPr id="6" name="Content Placeholder 5"/>
          <p:cNvSpPr>
            <a:spLocks noGrp="1"/>
          </p:cNvSpPr>
          <p:nvPr>
            <p:ph sz="quarter" idx="4"/>
          </p:nvPr>
        </p:nvSpPr>
        <p:spPr>
          <a:xfrm>
            <a:off x="4374387" y="4102640"/>
            <a:ext cx="3673450" cy="60343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B7C48B7-F4D6-4940-8977-7A8EF5C38820}" type="datetimeFigureOut">
              <a:rPr lang="es-CO" smtClean="0"/>
              <a:t>23/05/2025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246440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B7C48B7-F4D6-4940-8977-7A8EF5C38820}" type="datetimeFigureOut">
              <a:rPr lang="es-CO" smtClean="0"/>
              <a:t>23/05/2025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163862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C48B7-F4D6-4940-8977-7A8EF5C38820}" type="datetimeFigureOut">
              <a:rPr lang="es-CO" smtClean="0"/>
              <a:t>23/05/2025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403425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5178" y="748771"/>
            <a:ext cx="2786871" cy="2620698"/>
          </a:xfrm>
        </p:spPr>
        <p:txBody>
          <a:bodyPr anchor="b"/>
          <a:lstStyle>
            <a:lvl1pPr>
              <a:defRPr sz="3024"/>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73450" y="1617140"/>
            <a:ext cx="4374386" cy="7981689"/>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95178" y="3369469"/>
            <a:ext cx="2786871" cy="6242358"/>
          </a:xfrm>
        </p:spPr>
        <p:txBody>
          <a:bodyPr/>
          <a:lstStyle>
            <a:lvl1pPr marL="0" indent="0">
              <a:buNone/>
              <a:defRPr sz="1512"/>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B7C48B7-F4D6-4940-8977-7A8EF5C38820}" type="datetimeFigureOut">
              <a:rPr lang="es-CO" smtClean="0"/>
              <a:t>23/05/2025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3218270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5178" y="748771"/>
            <a:ext cx="2786871" cy="2620698"/>
          </a:xfrm>
        </p:spPr>
        <p:txBody>
          <a:bodyPr anchor="b"/>
          <a:lstStyle>
            <a:lvl1pPr>
              <a:defRPr sz="3024"/>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673450" y="1617140"/>
            <a:ext cx="4374386" cy="7981689"/>
          </a:xfrm>
        </p:spPr>
        <p:txBody>
          <a:bodyPr anchor="t"/>
          <a:lstStyle>
            <a:lvl1pPr marL="0" indent="0">
              <a:buNone/>
              <a:defRPr sz="3024"/>
            </a:lvl1pPr>
            <a:lvl2pPr marL="432054" indent="0">
              <a:buNone/>
              <a:defRPr sz="2646"/>
            </a:lvl2pPr>
            <a:lvl3pPr marL="864108" indent="0">
              <a:buNone/>
              <a:defRPr sz="2268"/>
            </a:lvl3pPr>
            <a:lvl4pPr marL="1296162" indent="0">
              <a:buNone/>
              <a:defRPr sz="1890"/>
            </a:lvl4pPr>
            <a:lvl5pPr marL="1728216" indent="0">
              <a:buNone/>
              <a:defRPr sz="1890"/>
            </a:lvl5pPr>
            <a:lvl6pPr marL="2160270" indent="0">
              <a:buNone/>
              <a:defRPr sz="1890"/>
            </a:lvl6pPr>
            <a:lvl7pPr marL="2592324" indent="0">
              <a:buNone/>
              <a:defRPr sz="1890"/>
            </a:lvl7pPr>
            <a:lvl8pPr marL="3024378" indent="0">
              <a:buNone/>
              <a:defRPr sz="1890"/>
            </a:lvl8pPr>
            <a:lvl9pPr marL="3456432" indent="0">
              <a:buNone/>
              <a:defRPr sz="189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95178" y="3369469"/>
            <a:ext cx="2786871" cy="6242358"/>
          </a:xfrm>
        </p:spPr>
        <p:txBody>
          <a:bodyPr/>
          <a:lstStyle>
            <a:lvl1pPr marL="0" indent="0">
              <a:buNone/>
              <a:defRPr sz="1512"/>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B7C48B7-F4D6-4940-8977-7A8EF5C38820}" type="datetimeFigureOut">
              <a:rPr lang="es-CO" smtClean="0"/>
              <a:t>23/05/2025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2B36981-2B97-4184-B47C-92C236C52226}" type="slidenum">
              <a:rPr lang="es-CO" smtClean="0"/>
              <a:t>‹Nº›</a:t>
            </a:fld>
            <a:endParaRPr lang="es-CO"/>
          </a:p>
        </p:txBody>
      </p:sp>
    </p:spTree>
    <p:extLst>
      <p:ext uri="{BB962C8B-B14F-4D97-AF65-F5344CB8AC3E}">
        <p14:creationId xmlns:p14="http://schemas.microsoft.com/office/powerpoint/2010/main" val="402515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53" y="597979"/>
            <a:ext cx="7452658" cy="21709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94053" y="2989883"/>
            <a:ext cx="7452658" cy="712632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94052" y="10409997"/>
            <a:ext cx="1944172" cy="597977"/>
          </a:xfrm>
          <a:prstGeom prst="rect">
            <a:avLst/>
          </a:prstGeom>
        </p:spPr>
        <p:txBody>
          <a:bodyPr vert="horz" lIns="91440" tIns="45720" rIns="91440" bIns="45720" rtlCol="0" anchor="ctr"/>
          <a:lstStyle>
            <a:lvl1pPr algn="l">
              <a:defRPr sz="1134">
                <a:solidFill>
                  <a:schemeClr val="tx1">
                    <a:tint val="75000"/>
                  </a:schemeClr>
                </a:solidFill>
              </a:defRPr>
            </a:lvl1pPr>
          </a:lstStyle>
          <a:p>
            <a:fld id="{0B7C48B7-F4D6-4940-8977-7A8EF5C38820}" type="datetimeFigureOut">
              <a:rPr lang="es-CO" smtClean="0"/>
              <a:t>23/05/2025</a:t>
            </a:fld>
            <a:endParaRPr lang="es-CO"/>
          </a:p>
        </p:txBody>
      </p:sp>
      <p:sp>
        <p:nvSpPr>
          <p:cNvPr id="5" name="Footer Placeholder 4"/>
          <p:cNvSpPr>
            <a:spLocks noGrp="1"/>
          </p:cNvSpPr>
          <p:nvPr>
            <p:ph type="ftr" sz="quarter" idx="3"/>
          </p:nvPr>
        </p:nvSpPr>
        <p:spPr>
          <a:xfrm>
            <a:off x="2862253" y="10409997"/>
            <a:ext cx="2916258" cy="597977"/>
          </a:xfrm>
          <a:prstGeom prst="rect">
            <a:avLst/>
          </a:prstGeom>
        </p:spPr>
        <p:txBody>
          <a:bodyPr vert="horz" lIns="91440" tIns="45720" rIns="91440" bIns="45720" rtlCol="0" anchor="ctr"/>
          <a:lstStyle>
            <a:lvl1pPr algn="ctr">
              <a:defRPr sz="1134">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102539" y="10409997"/>
            <a:ext cx="1944172" cy="597977"/>
          </a:xfrm>
          <a:prstGeom prst="rect">
            <a:avLst/>
          </a:prstGeom>
        </p:spPr>
        <p:txBody>
          <a:bodyPr vert="horz" lIns="91440" tIns="45720" rIns="91440" bIns="45720" rtlCol="0" anchor="ctr"/>
          <a:lstStyle>
            <a:lvl1pPr algn="r">
              <a:defRPr sz="1134">
                <a:solidFill>
                  <a:schemeClr val="tx1">
                    <a:tint val="75000"/>
                  </a:schemeClr>
                </a:solidFill>
              </a:defRPr>
            </a:lvl1pPr>
          </a:lstStyle>
          <a:p>
            <a:fld id="{E2B36981-2B97-4184-B47C-92C236C52226}" type="slidenum">
              <a:rPr lang="es-CO" smtClean="0"/>
              <a:t>‹Nº›</a:t>
            </a:fld>
            <a:endParaRPr lang="es-CO"/>
          </a:p>
        </p:txBody>
      </p:sp>
    </p:spTree>
    <p:extLst>
      <p:ext uri="{BB962C8B-B14F-4D97-AF65-F5344CB8AC3E}">
        <p14:creationId xmlns:p14="http://schemas.microsoft.com/office/powerpoint/2010/main" val="743461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64108" rtl="0" eaLnBrk="1" latinLnBrk="0" hangingPunct="1">
        <a:lnSpc>
          <a:spcPct val="90000"/>
        </a:lnSpc>
        <a:spcBef>
          <a:spcPct val="0"/>
        </a:spcBef>
        <a:buNone/>
        <a:defRPr sz="4158" kern="1200">
          <a:solidFill>
            <a:schemeClr val="tx1"/>
          </a:solidFill>
          <a:latin typeface="+mj-lt"/>
          <a:ea typeface="+mj-ea"/>
          <a:cs typeface="+mj-cs"/>
        </a:defRPr>
      </a:lvl1pPr>
    </p:titleStyle>
    <p:bodyStyle>
      <a:lvl1pPr marL="216027" indent="-216027" algn="l" defTabSz="864108" rtl="0" eaLnBrk="1" latinLnBrk="0" hangingPunct="1">
        <a:lnSpc>
          <a:spcPct val="90000"/>
        </a:lnSpc>
        <a:spcBef>
          <a:spcPts val="945"/>
        </a:spcBef>
        <a:buFont typeface="Arial" panose="020B0604020202020204" pitchFamily="34" charset="0"/>
        <a:buChar char="•"/>
        <a:defRPr sz="2646" kern="1200">
          <a:solidFill>
            <a:schemeClr val="tx1"/>
          </a:solidFill>
          <a:latin typeface="+mn-lt"/>
          <a:ea typeface="+mn-ea"/>
          <a:cs typeface="+mn-cs"/>
        </a:defRPr>
      </a:lvl1pPr>
      <a:lvl2pPr marL="648081" indent="-216027" algn="l" defTabSz="864108" rtl="0" eaLnBrk="1" latinLnBrk="0" hangingPunct="1">
        <a:lnSpc>
          <a:spcPct val="90000"/>
        </a:lnSpc>
        <a:spcBef>
          <a:spcPts val="472"/>
        </a:spcBef>
        <a:buFont typeface="Arial" panose="020B0604020202020204" pitchFamily="34" charset="0"/>
        <a:buChar char="•"/>
        <a:defRPr sz="2268" kern="1200">
          <a:solidFill>
            <a:schemeClr val="tx1"/>
          </a:solidFill>
          <a:latin typeface="+mn-lt"/>
          <a:ea typeface="+mn-ea"/>
          <a:cs typeface="+mn-cs"/>
        </a:defRPr>
      </a:lvl2pPr>
      <a:lvl3pPr marL="1080135" indent="-216027" algn="l" defTabSz="864108" rtl="0" eaLnBrk="1" latinLnBrk="0" hangingPunct="1">
        <a:lnSpc>
          <a:spcPct val="90000"/>
        </a:lnSpc>
        <a:spcBef>
          <a:spcPts val="472"/>
        </a:spcBef>
        <a:buFont typeface="Arial" panose="020B0604020202020204" pitchFamily="34" charset="0"/>
        <a:buChar char="•"/>
        <a:defRPr sz="1890" kern="1200">
          <a:solidFill>
            <a:schemeClr val="tx1"/>
          </a:solidFill>
          <a:latin typeface="+mn-lt"/>
          <a:ea typeface="+mn-ea"/>
          <a:cs typeface="+mn-cs"/>
        </a:defRPr>
      </a:lvl3pPr>
      <a:lvl4pPr marL="1512189"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4pPr>
      <a:lvl5pPr marL="1944243"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5pPr>
      <a:lvl6pPr marL="2376297"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351"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405"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459"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108" rtl="0" eaLnBrk="1" latinLnBrk="0" hangingPunct="1">
        <a:defRPr sz="1701" kern="1200">
          <a:solidFill>
            <a:schemeClr val="tx1"/>
          </a:solidFill>
          <a:latin typeface="+mn-lt"/>
          <a:ea typeface="+mn-ea"/>
          <a:cs typeface="+mn-cs"/>
        </a:defRPr>
      </a:lvl1pPr>
      <a:lvl2pPr marL="432054" algn="l" defTabSz="864108" rtl="0" eaLnBrk="1" latinLnBrk="0" hangingPunct="1">
        <a:defRPr sz="1701" kern="1200">
          <a:solidFill>
            <a:schemeClr val="tx1"/>
          </a:solidFill>
          <a:latin typeface="+mn-lt"/>
          <a:ea typeface="+mn-ea"/>
          <a:cs typeface="+mn-cs"/>
        </a:defRPr>
      </a:lvl2pPr>
      <a:lvl3pPr marL="864108" algn="l" defTabSz="864108" rtl="0" eaLnBrk="1" latinLnBrk="0" hangingPunct="1">
        <a:defRPr sz="1701" kern="1200">
          <a:solidFill>
            <a:schemeClr val="tx1"/>
          </a:solidFill>
          <a:latin typeface="+mn-lt"/>
          <a:ea typeface="+mn-ea"/>
          <a:cs typeface="+mn-cs"/>
        </a:defRPr>
      </a:lvl3pPr>
      <a:lvl4pPr marL="1296162" algn="l" defTabSz="864108" rtl="0" eaLnBrk="1" latinLnBrk="0" hangingPunct="1">
        <a:defRPr sz="1701" kern="1200">
          <a:solidFill>
            <a:schemeClr val="tx1"/>
          </a:solidFill>
          <a:latin typeface="+mn-lt"/>
          <a:ea typeface="+mn-ea"/>
          <a:cs typeface="+mn-cs"/>
        </a:defRPr>
      </a:lvl4pPr>
      <a:lvl5pPr marL="1728216" algn="l" defTabSz="864108" rtl="0" eaLnBrk="1" latinLnBrk="0" hangingPunct="1">
        <a:defRPr sz="1701" kern="1200">
          <a:solidFill>
            <a:schemeClr val="tx1"/>
          </a:solidFill>
          <a:latin typeface="+mn-lt"/>
          <a:ea typeface="+mn-ea"/>
          <a:cs typeface="+mn-cs"/>
        </a:defRPr>
      </a:lvl5pPr>
      <a:lvl6pPr marL="2160270" algn="l" defTabSz="864108" rtl="0" eaLnBrk="1" latinLnBrk="0" hangingPunct="1">
        <a:defRPr sz="1701" kern="1200">
          <a:solidFill>
            <a:schemeClr val="tx1"/>
          </a:solidFill>
          <a:latin typeface="+mn-lt"/>
          <a:ea typeface="+mn-ea"/>
          <a:cs typeface="+mn-cs"/>
        </a:defRPr>
      </a:lvl6pPr>
      <a:lvl7pPr marL="2592324" algn="l" defTabSz="864108" rtl="0" eaLnBrk="1" latinLnBrk="0" hangingPunct="1">
        <a:defRPr sz="1701" kern="1200">
          <a:solidFill>
            <a:schemeClr val="tx1"/>
          </a:solidFill>
          <a:latin typeface="+mn-lt"/>
          <a:ea typeface="+mn-ea"/>
          <a:cs typeface="+mn-cs"/>
        </a:defRPr>
      </a:lvl7pPr>
      <a:lvl8pPr marL="3024378" algn="l" defTabSz="864108" rtl="0" eaLnBrk="1" latinLnBrk="0" hangingPunct="1">
        <a:defRPr sz="1701" kern="1200">
          <a:solidFill>
            <a:schemeClr val="tx1"/>
          </a:solidFill>
          <a:latin typeface="+mn-lt"/>
          <a:ea typeface="+mn-ea"/>
          <a:cs typeface="+mn-cs"/>
        </a:defRPr>
      </a:lvl8pPr>
      <a:lvl9pPr marL="3456432" algn="l" defTabSz="864108"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sharon.vargas@itau.co" TargetMode="External"/><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hyperlink" Target="http://www.banco.itau.co/we/personas/an&#225;lisis-economico" TargetMode="Externa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65;p13">
            <a:extLst>
              <a:ext uri="{FF2B5EF4-FFF2-40B4-BE49-F238E27FC236}">
                <a16:creationId xmlns:a16="http://schemas.microsoft.com/office/drawing/2014/main" id="{B01485E0-4545-A8B3-DA19-E7876504FABA}"/>
              </a:ext>
            </a:extLst>
          </p:cNvPr>
          <p:cNvSpPr txBox="1"/>
          <p:nvPr/>
        </p:nvSpPr>
        <p:spPr>
          <a:xfrm>
            <a:off x="714707" y="4672770"/>
            <a:ext cx="7226336" cy="2728841"/>
          </a:xfrm>
          <a:prstGeom prst="rect">
            <a:avLst/>
          </a:prstGeom>
          <a:solidFill>
            <a:schemeClr val="bg1"/>
          </a:solidFill>
          <a:ln>
            <a:noFill/>
          </a:ln>
        </p:spPr>
        <p:txBody>
          <a:bodyPr spcFirstLastPara="1" wrap="square" lIns="91425" tIns="45700" rIns="91425" bIns="45700" anchor="t" anchorCtr="0">
            <a:noAutofit/>
          </a:bodyPr>
          <a:lstStyle/>
          <a:p>
            <a:pPr defTabSz="914400">
              <a:lnSpc>
                <a:spcPct val="107000"/>
              </a:lnSpc>
              <a:buClr>
                <a:srgbClr val="000000"/>
              </a:buClr>
            </a:pPr>
            <a:r>
              <a:rPr lang="es-ES" sz="2000" b="1" kern="0" dirty="0">
                <a:latin typeface="Itau Display Pro XBold" panose="020B0503020204020204" pitchFamily="34" charset="0"/>
                <a:ea typeface="Play"/>
                <a:cs typeface="Itau Display Pro XBold" panose="020B0503020204020204" pitchFamily="34" charset="0"/>
                <a:sym typeface="Play"/>
              </a:rPr>
              <a:t>Tema del día:</a:t>
            </a:r>
            <a:endParaRPr lang="es-ES" sz="1200" kern="0" dirty="0">
              <a:solidFill>
                <a:srgbClr val="FFFFFF">
                  <a:lumMod val="50000"/>
                </a:srgbClr>
              </a:solidFill>
              <a:latin typeface="Itau Display Pro" panose="020B0503020204020204" pitchFamily="34" charset="0"/>
              <a:cs typeface="Itau Display Pro" panose="020B0503020204020204" pitchFamily="34" charset="0"/>
            </a:endParaRPr>
          </a:p>
          <a:p>
            <a:pPr algn="just"/>
            <a:r>
              <a:rPr lang="es-ES" sz="1200" b="1" kern="0" dirty="0">
                <a:solidFill>
                  <a:srgbClr val="FFFFFF">
                    <a:lumMod val="50000"/>
                  </a:srgbClr>
                </a:solidFill>
                <a:latin typeface="Itau Display Pro" panose="020B0503020204020204" pitchFamily="34" charset="0"/>
                <a:cs typeface="Itau Display Pro" panose="020B0503020204020204" pitchFamily="34" charset="0"/>
              </a:rPr>
              <a:t>Colombia: Marco Fiscal de Mediano Plazo será clave. </a:t>
            </a:r>
            <a:r>
              <a:rPr lang="es-ES" sz="1200" kern="0" dirty="0">
                <a:solidFill>
                  <a:srgbClr val="FFFFFF">
                    <a:lumMod val="50000"/>
                  </a:srgbClr>
                </a:solidFill>
                <a:latin typeface="Itau Display Pro" panose="020B0503020204020204" pitchFamily="34" charset="0"/>
                <a:cs typeface="Itau Display Pro" panose="020B0503020204020204" pitchFamily="34" charset="0"/>
              </a:rPr>
              <a:t> En una entrevista con un medio local, Ávila afirmó que el supuesto de un crecimiento del 22,7% anual en el recaudo tributario en términos nominales en 2025, como se estableció en el Plan Financiero en febrero, ya no es factible. En cambio, los datos del nuevo Ministerio de Hacienda sugieren una recuperación del 14% anual, lo que implica 279 billones de pesos en ingresos netos (15,6% del PIB) para 2025 en su conjunto, 20 billones menos de lo esperado (1,1% del PIB). Por otro lado, el Ministro Ávila señalo que se espera que el gasto primario crezca a un ritmo de 9% anual nominal hasta $350 billones (19% del PIB). </a:t>
            </a:r>
            <a:r>
              <a:rPr lang="es-ES" sz="1200" b="1" dirty="0">
                <a:solidFill>
                  <a:srgbClr val="ED7D31"/>
                </a:solidFill>
                <a:latin typeface="Itau Display Pro" panose="020B0503020204020204" pitchFamily="34" charset="0"/>
                <a:cs typeface="Itau Display Pro" panose="020B0503020204020204" pitchFamily="34" charset="0"/>
              </a:rPr>
              <a:t>En nuestra opinión, a pesar del aumento real de 2% en los ingresos en el 1T25 (7,3% en términos nominales comparado con la nueva meta de 14%, y -4,5% en términos nominales en 2024), las cuentas fiscales permanecen bajo presión debido a la dinámica del gasto y la reserva presupuestal a partir de 2024. Esperamos un déficit fiscal nominal del 7% del PIB en 2025 (6,8% en 2024).</a:t>
            </a:r>
          </a:p>
        </p:txBody>
      </p:sp>
      <p:grpSp>
        <p:nvGrpSpPr>
          <p:cNvPr id="25" name="Grupo 24">
            <a:extLst>
              <a:ext uri="{FF2B5EF4-FFF2-40B4-BE49-F238E27FC236}">
                <a16:creationId xmlns:a16="http://schemas.microsoft.com/office/drawing/2014/main" id="{20E1DEEC-F031-4622-809D-43E0BDBAE8A9}"/>
              </a:ext>
            </a:extLst>
          </p:cNvPr>
          <p:cNvGrpSpPr/>
          <p:nvPr/>
        </p:nvGrpSpPr>
        <p:grpSpPr>
          <a:xfrm>
            <a:off x="118116" y="4470821"/>
            <a:ext cx="8404529" cy="3710937"/>
            <a:chOff x="-1427" y="3478484"/>
            <a:chExt cx="8578189" cy="3573948"/>
          </a:xfrm>
        </p:grpSpPr>
        <p:pic>
          <p:nvPicPr>
            <p:cNvPr id="26" name="Imagen 25">
              <a:extLst>
                <a:ext uri="{FF2B5EF4-FFF2-40B4-BE49-F238E27FC236}">
                  <a16:creationId xmlns:a16="http://schemas.microsoft.com/office/drawing/2014/main" id="{05EF8253-E4D1-4BD2-9C5A-9BB5231A06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 y="4386929"/>
              <a:ext cx="436214" cy="1665542"/>
            </a:xfrm>
            <a:prstGeom prst="rect">
              <a:avLst/>
            </a:prstGeom>
          </p:spPr>
        </p:pic>
        <p:pic>
          <p:nvPicPr>
            <p:cNvPr id="31" name="Imagen 30">
              <a:extLst>
                <a:ext uri="{FF2B5EF4-FFF2-40B4-BE49-F238E27FC236}">
                  <a16:creationId xmlns:a16="http://schemas.microsoft.com/office/drawing/2014/main" id="{F7AFBA4E-A2C9-4864-B91D-CFBE4B4792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2162" y="5477947"/>
              <a:ext cx="431380" cy="1574485"/>
            </a:xfrm>
            <a:prstGeom prst="rect">
              <a:avLst/>
            </a:prstGeom>
          </p:spPr>
        </p:pic>
        <p:pic>
          <p:nvPicPr>
            <p:cNvPr id="33" name="Imagen 32" descr="Imagen que contiene Gráfico&#10;&#10;Descripción generada automáticamente">
              <a:extLst>
                <a:ext uri="{FF2B5EF4-FFF2-40B4-BE49-F238E27FC236}">
                  <a16:creationId xmlns:a16="http://schemas.microsoft.com/office/drawing/2014/main" id="{58D9EF75-DAEE-40CC-960B-8DCD8BB71A57}"/>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04599" y="3478484"/>
              <a:ext cx="472163" cy="2015192"/>
            </a:xfrm>
            <a:prstGeom prst="rect">
              <a:avLst/>
            </a:prstGeom>
          </p:spPr>
        </p:pic>
      </p:grpSp>
      <p:grpSp>
        <p:nvGrpSpPr>
          <p:cNvPr id="16" name="Grupo 15">
            <a:extLst>
              <a:ext uri="{FF2B5EF4-FFF2-40B4-BE49-F238E27FC236}">
                <a16:creationId xmlns:a16="http://schemas.microsoft.com/office/drawing/2014/main" id="{9A5B9535-3A60-4012-87F7-71EF5D0795A0}"/>
              </a:ext>
            </a:extLst>
          </p:cNvPr>
          <p:cNvGrpSpPr/>
          <p:nvPr/>
        </p:nvGrpSpPr>
        <p:grpSpPr>
          <a:xfrm>
            <a:off x="0" y="-11926"/>
            <a:ext cx="8655753" cy="2363344"/>
            <a:chOff x="-7495" y="740410"/>
            <a:chExt cx="8655753" cy="2363344"/>
          </a:xfrm>
        </p:grpSpPr>
        <p:sp>
          <p:nvSpPr>
            <p:cNvPr id="17" name="Rectángulo 16">
              <a:extLst>
                <a:ext uri="{FF2B5EF4-FFF2-40B4-BE49-F238E27FC236}">
                  <a16:creationId xmlns:a16="http://schemas.microsoft.com/office/drawing/2014/main" id="{8AA685BF-5B32-41EE-8019-C8F898663986}"/>
                </a:ext>
              </a:extLst>
            </p:cNvPr>
            <p:cNvSpPr/>
            <p:nvPr/>
          </p:nvSpPr>
          <p:spPr>
            <a:xfrm>
              <a:off x="-7495" y="740410"/>
              <a:ext cx="8655753" cy="2363344"/>
            </a:xfrm>
            <a:prstGeom prst="rect">
              <a:avLst/>
            </a:prstGeom>
            <a:solidFill>
              <a:srgbClr val="FF6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CuadroTexto 17">
              <a:extLst>
                <a:ext uri="{FF2B5EF4-FFF2-40B4-BE49-F238E27FC236}">
                  <a16:creationId xmlns:a16="http://schemas.microsoft.com/office/drawing/2014/main" id="{CEB5D4B7-FC38-4D34-8770-C2C83A82F91C}"/>
                </a:ext>
              </a:extLst>
            </p:cNvPr>
            <p:cNvSpPr txBox="1"/>
            <p:nvPr/>
          </p:nvSpPr>
          <p:spPr>
            <a:xfrm>
              <a:off x="1068839" y="1183115"/>
              <a:ext cx="5752251" cy="954107"/>
            </a:xfrm>
            <a:prstGeom prst="rect">
              <a:avLst/>
            </a:prstGeom>
            <a:noFill/>
          </p:spPr>
          <p:txBody>
            <a:bodyPr wrap="square" rtlCol="0">
              <a:spAutoFit/>
            </a:bodyPr>
            <a:lstStyle/>
            <a:p>
              <a:r>
                <a:rPr lang="es-ES" sz="2800" b="1" dirty="0">
                  <a:solidFill>
                    <a:schemeClr val="bg1"/>
                  </a:solidFill>
                  <a:latin typeface="Itau Display Pro Light" panose="020B0403020204020204" pitchFamily="34" charset="0"/>
                  <a:cs typeface="Itau Display Pro Light" panose="020B0403020204020204" pitchFamily="34" charset="0"/>
                </a:rPr>
                <a:t>Colombia: Marco Fiscal de Mediano Plazo será clave</a:t>
              </a:r>
              <a:endParaRPr lang="es-CO" sz="2800" b="1" dirty="0">
                <a:solidFill>
                  <a:schemeClr val="bg1"/>
                </a:solidFill>
                <a:latin typeface="Itau Display Pro Light" panose="020B0403020204020204" pitchFamily="34" charset="0"/>
                <a:cs typeface="Itau Display Pro Light" panose="020B0403020204020204" pitchFamily="34" charset="0"/>
              </a:endParaRPr>
            </a:p>
          </p:txBody>
        </p:sp>
        <p:sp>
          <p:nvSpPr>
            <p:cNvPr id="19" name="CuadroTexto 18">
              <a:extLst>
                <a:ext uri="{FF2B5EF4-FFF2-40B4-BE49-F238E27FC236}">
                  <a16:creationId xmlns:a16="http://schemas.microsoft.com/office/drawing/2014/main" id="{9BDBFED3-0C84-4D3C-ADB0-7E4A6E81D6E5}"/>
                </a:ext>
              </a:extLst>
            </p:cNvPr>
            <p:cNvSpPr txBox="1"/>
            <p:nvPr/>
          </p:nvSpPr>
          <p:spPr>
            <a:xfrm>
              <a:off x="698337" y="2027738"/>
              <a:ext cx="4271297" cy="523220"/>
            </a:xfrm>
            <a:prstGeom prst="rect">
              <a:avLst/>
            </a:prstGeom>
            <a:noFill/>
          </p:spPr>
          <p:txBody>
            <a:bodyPr wrap="none" rtlCol="0">
              <a:spAutoFit/>
            </a:bodyPr>
            <a:lstStyle/>
            <a:p>
              <a:r>
                <a:rPr lang="es-CO" sz="2800" b="1" dirty="0">
                  <a:latin typeface="Itau Display Pro" panose="020B0503020204020204" pitchFamily="34" charset="0"/>
                  <a:cs typeface="Itau Display Pro" panose="020B0503020204020204" pitchFamily="34" charset="0"/>
                </a:rPr>
                <a:t>Economía y mercados al día</a:t>
              </a:r>
            </a:p>
          </p:txBody>
        </p:sp>
        <p:pic>
          <p:nvPicPr>
            <p:cNvPr id="20" name="Gráfico 19">
              <a:extLst>
                <a:ext uri="{FF2B5EF4-FFF2-40B4-BE49-F238E27FC236}">
                  <a16:creationId xmlns:a16="http://schemas.microsoft.com/office/drawing/2014/main" id="{ED368B48-36BD-43AB-9B58-089D7A200F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4348" y="1262544"/>
              <a:ext cx="456556" cy="456556"/>
            </a:xfrm>
            <a:prstGeom prst="rect">
              <a:avLst/>
            </a:prstGeom>
          </p:spPr>
        </p:pic>
        <p:sp>
          <p:nvSpPr>
            <p:cNvPr id="21" name="CuadroTexto 20">
              <a:extLst>
                <a:ext uri="{FF2B5EF4-FFF2-40B4-BE49-F238E27FC236}">
                  <a16:creationId xmlns:a16="http://schemas.microsoft.com/office/drawing/2014/main" id="{75D8CA11-CB6C-451B-A106-3E6BC201C75E}"/>
                </a:ext>
              </a:extLst>
            </p:cNvPr>
            <p:cNvSpPr txBox="1"/>
            <p:nvPr/>
          </p:nvSpPr>
          <p:spPr>
            <a:xfrm>
              <a:off x="456223" y="2589080"/>
              <a:ext cx="1915268" cy="276999"/>
            </a:xfrm>
            <a:prstGeom prst="rect">
              <a:avLst/>
            </a:prstGeom>
            <a:noFill/>
          </p:spPr>
          <p:txBody>
            <a:bodyPr wrap="none" rtlCol="0">
              <a:spAutoFit/>
            </a:bodyPr>
            <a:lstStyle/>
            <a:p>
              <a:r>
                <a:rPr lang="es-CO" sz="1200" dirty="0">
                  <a:solidFill>
                    <a:schemeClr val="bg1"/>
                  </a:solidFill>
                  <a:latin typeface="Itau Display Pro Light" panose="020B0403020204020204" pitchFamily="34" charset="0"/>
                  <a:cs typeface="Itau Display Pro Light" panose="020B0403020204020204" pitchFamily="34" charset="0"/>
                </a:rPr>
                <a:t>Viernes, 23 de mayo de 2025</a:t>
              </a:r>
            </a:p>
          </p:txBody>
        </p:sp>
      </p:grpSp>
      <p:pic>
        <p:nvPicPr>
          <p:cNvPr id="3" name="Imagen 2" descr="Logotipo, nombre de la empresa&#10;&#10;Descripción generada automáticamente">
            <a:extLst>
              <a:ext uri="{FF2B5EF4-FFF2-40B4-BE49-F238E27FC236}">
                <a16:creationId xmlns:a16="http://schemas.microsoft.com/office/drawing/2014/main" id="{1B811232-9E99-4B2A-9F58-F2F3BF39CB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flipV="1">
            <a:off x="7412318" y="208340"/>
            <a:ext cx="852795" cy="852795"/>
          </a:xfrm>
          <a:prstGeom prst="rect">
            <a:avLst/>
          </a:prstGeom>
        </p:spPr>
      </p:pic>
      <p:grpSp>
        <p:nvGrpSpPr>
          <p:cNvPr id="22" name="Grupo 21">
            <a:extLst>
              <a:ext uri="{FF2B5EF4-FFF2-40B4-BE49-F238E27FC236}">
                <a16:creationId xmlns:a16="http://schemas.microsoft.com/office/drawing/2014/main" id="{4436D655-4B55-4109-BCCB-48BAEA43582D}"/>
              </a:ext>
            </a:extLst>
          </p:cNvPr>
          <p:cNvGrpSpPr/>
          <p:nvPr/>
        </p:nvGrpSpPr>
        <p:grpSpPr>
          <a:xfrm>
            <a:off x="1025963" y="10029824"/>
            <a:ext cx="7253517" cy="1069765"/>
            <a:chOff x="913446" y="9592594"/>
            <a:chExt cx="7348855" cy="126627"/>
          </a:xfrm>
        </p:grpSpPr>
        <p:sp>
          <p:nvSpPr>
            <p:cNvPr id="23" name="Google Shape;63;p13">
              <a:extLst>
                <a:ext uri="{FF2B5EF4-FFF2-40B4-BE49-F238E27FC236}">
                  <a16:creationId xmlns:a16="http://schemas.microsoft.com/office/drawing/2014/main" id="{AAC18CB8-2060-4537-B7AA-C8E24151FAAC}"/>
                </a:ext>
              </a:extLst>
            </p:cNvPr>
            <p:cNvSpPr/>
            <p:nvPr/>
          </p:nvSpPr>
          <p:spPr>
            <a:xfrm>
              <a:off x="913446" y="9595565"/>
              <a:ext cx="7238964" cy="123656"/>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algn="ctr" defTabSz="914400">
                <a:buClr>
                  <a:srgbClr val="000000"/>
                </a:buClr>
              </a:pPr>
              <a:endParaRPr sz="2180" kern="0" dirty="0">
                <a:solidFill>
                  <a:srgbClr val="FFFFFF"/>
                </a:solidFill>
                <a:latin typeface="Itau Display Pro" panose="020B0503020204020204" pitchFamily="34" charset="0"/>
                <a:cs typeface="Itau Display Pro" panose="020B0503020204020204" pitchFamily="34" charset="0"/>
                <a:sym typeface="Arial"/>
              </a:endParaRPr>
            </a:p>
          </p:txBody>
        </p:sp>
        <p:sp>
          <p:nvSpPr>
            <p:cNvPr id="24" name="Google Shape;65;p13">
              <a:extLst>
                <a:ext uri="{FF2B5EF4-FFF2-40B4-BE49-F238E27FC236}">
                  <a16:creationId xmlns:a16="http://schemas.microsoft.com/office/drawing/2014/main" id="{0AAB6655-0936-4C9C-8C58-2FEF772BEDC0}"/>
                </a:ext>
              </a:extLst>
            </p:cNvPr>
            <p:cNvSpPr txBox="1"/>
            <p:nvPr/>
          </p:nvSpPr>
          <p:spPr>
            <a:xfrm>
              <a:off x="1233098" y="9592594"/>
              <a:ext cx="7029203" cy="126627"/>
            </a:xfrm>
            <a:prstGeom prst="rect">
              <a:avLst/>
            </a:prstGeom>
            <a:noFill/>
            <a:ln>
              <a:noFill/>
            </a:ln>
          </p:spPr>
          <p:txBody>
            <a:bodyPr spcFirstLastPara="1" wrap="square" lIns="91425" tIns="45700" rIns="91425" bIns="45700" anchor="t" anchorCtr="0">
              <a:noAutofit/>
            </a:bodyPr>
            <a:lstStyle/>
            <a:p>
              <a:pPr defTabSz="914400">
                <a:spcBef>
                  <a:spcPts val="600"/>
                </a:spcBef>
                <a:spcAft>
                  <a:spcPts val="600"/>
                </a:spcAft>
                <a:buClr>
                  <a:srgbClr val="000000"/>
                </a:buClr>
              </a:pPr>
              <a:r>
                <a:rPr lang="es-ES" sz="1600" b="1" kern="0" dirty="0">
                  <a:solidFill>
                    <a:srgbClr val="EC7000"/>
                  </a:solidFill>
                  <a:latin typeface="Itau Display Pro XBold" panose="020B0503020204020204" pitchFamily="34" charset="0"/>
                  <a:ea typeface="Play"/>
                  <a:cs typeface="Itau Display Pro XBold" panose="020B0503020204020204" pitchFamily="34" charset="0"/>
                  <a:sym typeface="Play"/>
                </a:rPr>
                <a:t>Datos claves de la jornada:</a:t>
              </a:r>
              <a:endParaRPr lang="es-ES" sz="1100" kern="0" dirty="0">
                <a:solidFill>
                  <a:srgbClr val="FFFFFF">
                    <a:lumMod val="50000"/>
                  </a:srgbClr>
                </a:solidFill>
                <a:latin typeface="Itau Display Pro" panose="020B0503020204020204" pitchFamily="34" charset="0"/>
                <a:cs typeface="Itau Display Pro" panose="020B0503020204020204" pitchFamily="34" charset="0"/>
                <a:sym typeface="Play"/>
              </a:endParaRPr>
            </a:p>
          </p:txBody>
        </p:sp>
      </p:grpSp>
      <p:sp>
        <p:nvSpPr>
          <p:cNvPr id="30" name="CuadroTexto 29">
            <a:extLst>
              <a:ext uri="{FF2B5EF4-FFF2-40B4-BE49-F238E27FC236}">
                <a16:creationId xmlns:a16="http://schemas.microsoft.com/office/drawing/2014/main" id="{3F1E7A06-6EB5-4A5D-A910-6D5E55A813DB}"/>
              </a:ext>
            </a:extLst>
          </p:cNvPr>
          <p:cNvSpPr txBox="1"/>
          <p:nvPr/>
        </p:nvSpPr>
        <p:spPr>
          <a:xfrm>
            <a:off x="1171747" y="10428612"/>
            <a:ext cx="6925096" cy="466538"/>
          </a:xfrm>
          <a:prstGeom prst="rect">
            <a:avLst/>
          </a:prstGeom>
          <a:noFill/>
        </p:spPr>
        <p:txBody>
          <a:bodyPr wrap="square">
            <a:spAutoFit/>
          </a:bodyPr>
          <a:lstStyle/>
          <a:p>
            <a:pPr marL="179388" indent="-179388" algn="just" defTabSz="1110728">
              <a:lnSpc>
                <a:spcPct val="115000"/>
              </a:lnSpc>
              <a:spcAft>
                <a:spcPts val="600"/>
              </a:spcAft>
              <a:buClr>
                <a:srgbClr val="FF7800"/>
              </a:buClr>
              <a:buSzPts val="700"/>
              <a:buFont typeface="Wingdings 3" panose="05040102010807070707" pitchFamily="18" charset="2"/>
              <a:buChar char=""/>
              <a:defRPr/>
            </a:pPr>
            <a:r>
              <a:rPr lang="es-ES" sz="1100" b="1" kern="0" dirty="0">
                <a:solidFill>
                  <a:srgbClr val="FFFFFF">
                    <a:lumMod val="50000"/>
                  </a:srgbClr>
                </a:solidFill>
                <a:latin typeface="Itau Display Pro" panose="020B0503020204020204" pitchFamily="34" charset="0"/>
                <a:cs typeface="Itau Display Pro" panose="020B0503020204020204" pitchFamily="34" charset="0"/>
              </a:rPr>
              <a:t>Estados Unidos: </a:t>
            </a:r>
            <a:r>
              <a:rPr lang="es-ES" sz="1100" kern="0" dirty="0">
                <a:solidFill>
                  <a:srgbClr val="FFFFFF">
                    <a:lumMod val="50000"/>
                  </a:srgbClr>
                </a:solidFill>
                <a:latin typeface="Itau Display Pro" panose="020B0503020204020204" pitchFamily="34" charset="0"/>
                <a:cs typeface="Itau Display Pro" panose="020B0503020204020204" pitchFamily="34" charset="0"/>
              </a:rPr>
              <a:t>En horas de la tarde se llevará a cabo una declaración de la gobernadora Cook, miembro FED. A la espera de posibles pistas sobre el futuro de la política monetaria. </a:t>
            </a:r>
          </a:p>
        </p:txBody>
      </p:sp>
      <p:sp>
        <p:nvSpPr>
          <p:cNvPr id="7" name="CuadroTexto 6">
            <a:extLst>
              <a:ext uri="{FF2B5EF4-FFF2-40B4-BE49-F238E27FC236}">
                <a16:creationId xmlns:a16="http://schemas.microsoft.com/office/drawing/2014/main" id="{F62D64EE-EC37-437F-98A0-0289C51ACBAB}"/>
              </a:ext>
            </a:extLst>
          </p:cNvPr>
          <p:cNvSpPr txBox="1"/>
          <p:nvPr/>
        </p:nvSpPr>
        <p:spPr>
          <a:xfrm>
            <a:off x="2834640" y="9735271"/>
            <a:ext cx="1654735" cy="200055"/>
          </a:xfrm>
          <a:prstGeom prst="rect">
            <a:avLst/>
          </a:prstGeom>
          <a:noFill/>
        </p:spPr>
        <p:txBody>
          <a:bodyPr wrap="square" rtlCol="0">
            <a:spAutoFit/>
          </a:bodyPr>
          <a:lstStyle/>
          <a:p>
            <a:r>
              <a:rPr lang="es-ES" sz="700" dirty="0">
                <a:solidFill>
                  <a:schemeClr val="bg1">
                    <a:lumMod val="50000"/>
                  </a:schemeClr>
                </a:solidFill>
                <a:latin typeface="Itau Display Pro" panose="020B0503020204020204" pitchFamily="34" charset="0"/>
                <a:cs typeface="Itau Display Pro" panose="020B0503020204020204" pitchFamily="34" charset="0"/>
              </a:rPr>
              <a:t>Fuente: Ministerio de Hacienda, Itaú</a:t>
            </a:r>
            <a:endParaRPr lang="es-CO" sz="700" dirty="0">
              <a:solidFill>
                <a:schemeClr val="bg1">
                  <a:lumMod val="50000"/>
                </a:schemeClr>
              </a:solidFill>
              <a:latin typeface="Itau Display Pro" panose="020B0503020204020204" pitchFamily="34" charset="0"/>
              <a:cs typeface="Itau Display Pro" panose="020B0503020204020204" pitchFamily="34" charset="0"/>
            </a:endParaRPr>
          </a:p>
        </p:txBody>
      </p:sp>
      <p:sp>
        <p:nvSpPr>
          <p:cNvPr id="28" name="CuadroTexto 27">
            <a:extLst>
              <a:ext uri="{FF2B5EF4-FFF2-40B4-BE49-F238E27FC236}">
                <a16:creationId xmlns:a16="http://schemas.microsoft.com/office/drawing/2014/main" id="{10D09C22-6A5F-4EA1-A061-BA926276CD15}"/>
              </a:ext>
            </a:extLst>
          </p:cNvPr>
          <p:cNvSpPr txBox="1"/>
          <p:nvPr/>
        </p:nvSpPr>
        <p:spPr>
          <a:xfrm>
            <a:off x="1110571" y="6976401"/>
            <a:ext cx="5990155" cy="261610"/>
          </a:xfrm>
          <a:prstGeom prst="rect">
            <a:avLst/>
          </a:prstGeom>
          <a:noFill/>
        </p:spPr>
        <p:txBody>
          <a:bodyPr wrap="square">
            <a:spAutoFit/>
          </a:bodyPr>
          <a:lstStyle>
            <a:defPPr>
              <a:defRPr lang="en-US"/>
            </a:defPPr>
            <a:lvl1pPr>
              <a:defRPr kern="0">
                <a:solidFill>
                  <a:srgbClr val="7F7F7F"/>
                </a:solidFill>
                <a:latin typeface="Itau Display Pro" panose="020B0503020204020204" pitchFamily="34" charset="0"/>
                <a:cs typeface="Itau Display Pro" panose="020B0503020204020204" pitchFamily="34" charset="0"/>
              </a:defRPr>
            </a:lvl1pPr>
          </a:lstStyle>
          <a:p>
            <a:pPr lvl="1" algn="ctr" defTabSz="1144212">
              <a:spcAft>
                <a:spcPts val="618"/>
              </a:spcAft>
            </a:pPr>
            <a:r>
              <a:rPr lang="es-ES" sz="1100" b="1" dirty="0">
                <a:latin typeface="Itau Display Pro" panose="020B0503020204020204" pitchFamily="34" charset="0"/>
                <a:cs typeface="Itau Display Pro" panose="020B0503020204020204" pitchFamily="34" charset="0"/>
              </a:rPr>
              <a:t>CO– Gasto se mantiene en niveles elevados</a:t>
            </a:r>
          </a:p>
        </p:txBody>
      </p:sp>
      <p:sp>
        <p:nvSpPr>
          <p:cNvPr id="34" name="Google Shape;63;p13">
            <a:extLst>
              <a:ext uri="{FF2B5EF4-FFF2-40B4-BE49-F238E27FC236}">
                <a16:creationId xmlns:a16="http://schemas.microsoft.com/office/drawing/2014/main" id="{1A59BBDE-6360-4915-964E-F5DF46B30631}"/>
              </a:ext>
            </a:extLst>
          </p:cNvPr>
          <p:cNvSpPr/>
          <p:nvPr/>
        </p:nvSpPr>
        <p:spPr>
          <a:xfrm>
            <a:off x="646540" y="2457802"/>
            <a:ext cx="7362671" cy="221496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algn="ctr" defTabSz="914400">
              <a:buClr>
                <a:srgbClr val="000000"/>
              </a:buClr>
            </a:pPr>
            <a:endParaRPr sz="1100" kern="0" dirty="0">
              <a:solidFill>
                <a:srgbClr val="FFFFFF"/>
              </a:solidFill>
              <a:latin typeface="Itau Display Pro" panose="020B0503020204020204" pitchFamily="34" charset="0"/>
              <a:cs typeface="Itau Display Pro" panose="020B0503020204020204" pitchFamily="34" charset="0"/>
              <a:sym typeface="Arial"/>
            </a:endParaRPr>
          </a:p>
        </p:txBody>
      </p:sp>
      <p:sp>
        <p:nvSpPr>
          <p:cNvPr id="35" name="Google Shape;64;p13">
            <a:extLst>
              <a:ext uri="{FF2B5EF4-FFF2-40B4-BE49-F238E27FC236}">
                <a16:creationId xmlns:a16="http://schemas.microsoft.com/office/drawing/2014/main" id="{8C44F223-7656-45AE-BA41-D6293CB84796}"/>
              </a:ext>
            </a:extLst>
          </p:cNvPr>
          <p:cNvSpPr txBox="1"/>
          <p:nvPr/>
        </p:nvSpPr>
        <p:spPr>
          <a:xfrm>
            <a:off x="767887" y="2499062"/>
            <a:ext cx="7226336" cy="2173708"/>
          </a:xfrm>
          <a:prstGeom prst="rect">
            <a:avLst/>
          </a:prstGeom>
          <a:noFill/>
          <a:ln>
            <a:noFill/>
          </a:ln>
        </p:spPr>
        <p:txBody>
          <a:bodyPr spcFirstLastPara="1" wrap="square" lIns="91425" tIns="45700" rIns="91425" bIns="45700" anchor="t" anchorCtr="0">
            <a:noAutofit/>
          </a:bodyPr>
          <a:lstStyle/>
          <a:p>
            <a:pPr defTabSz="914400">
              <a:lnSpc>
                <a:spcPct val="107000"/>
              </a:lnSpc>
              <a:spcAft>
                <a:spcPts val="600"/>
              </a:spcAft>
              <a:buClr>
                <a:srgbClr val="000000"/>
              </a:buClr>
              <a:buSzPts val="700"/>
            </a:pPr>
            <a:r>
              <a:rPr lang="es-ES" sz="1600" b="1" kern="0" dirty="0">
                <a:solidFill>
                  <a:srgbClr val="ED7D31"/>
                </a:solidFill>
                <a:latin typeface="Itau Display Pro XBold" panose="020B0503020204020204" pitchFamily="34" charset="0"/>
                <a:sym typeface="Play"/>
              </a:rPr>
              <a:t>De qué se está hablando hoy:</a:t>
            </a:r>
            <a:endParaRPr lang="es-ES" sz="1600" b="1" kern="0" dirty="0">
              <a:solidFill>
                <a:srgbClr val="ED7D31"/>
              </a:solidFill>
              <a:latin typeface="Itau Display Pro XBold" panose="020B0503020204020204" pitchFamily="34" charset="0"/>
              <a:sym typeface="Calibri"/>
            </a:endParaRPr>
          </a:p>
          <a:p>
            <a:pPr marL="342900" indent="-342900" algn="just" defTabSz="914400">
              <a:lnSpc>
                <a:spcPct val="115000"/>
              </a:lnSpc>
              <a:spcAft>
                <a:spcPts val="800"/>
              </a:spcAft>
              <a:buClr>
                <a:srgbClr val="FF7800"/>
              </a:buClr>
              <a:buSzPts val="700"/>
              <a:buFont typeface="Noto Sans Symbols"/>
              <a:buChar char="►"/>
              <a:tabLst>
                <a:tab pos="457200" algn="l"/>
              </a:tabLst>
            </a:pPr>
            <a:r>
              <a:rPr lang="es-ES" sz="1100" b="1" kern="0" dirty="0">
                <a:solidFill>
                  <a:srgbClr val="FFFFFF">
                    <a:lumMod val="50000"/>
                  </a:srgbClr>
                </a:solidFill>
                <a:latin typeface="Itau Display Pro" panose="020B0503020204020204" pitchFamily="34" charset="0"/>
                <a:cs typeface="Itau Display Pro" panose="020B0503020204020204" pitchFamily="34" charset="0"/>
              </a:rPr>
              <a:t>Estados Unidos: </a:t>
            </a:r>
            <a:r>
              <a:rPr lang="es-ES" sz="1100" kern="0" dirty="0">
                <a:solidFill>
                  <a:srgbClr val="FFFFFF">
                    <a:lumMod val="50000"/>
                  </a:srgbClr>
                </a:solidFill>
                <a:latin typeface="Itau Display Pro" panose="020B0503020204020204" pitchFamily="34" charset="0"/>
                <a:cs typeface="Itau Display Pro" panose="020B0503020204020204" pitchFamily="34" charset="0"/>
              </a:rPr>
              <a:t>El PMI manufacturero de mayo fue de 52,3 puntos, por encima de las expectativas del mercado de 49,9 (</a:t>
            </a:r>
            <a:r>
              <a:rPr lang="es-ES" sz="1100" kern="0" dirty="0" err="1">
                <a:solidFill>
                  <a:srgbClr val="FFFFFF">
                    <a:lumMod val="50000"/>
                  </a:srgbClr>
                </a:solidFill>
                <a:latin typeface="Itau Display Pro" panose="020B0503020204020204" pitchFamily="34" charset="0"/>
                <a:cs typeface="Itau Display Pro" panose="020B0503020204020204" pitchFamily="34" charset="0"/>
              </a:rPr>
              <a:t>ant</a:t>
            </a:r>
            <a:r>
              <a:rPr lang="es-ES" sz="1100" kern="0" dirty="0">
                <a:solidFill>
                  <a:srgbClr val="FFFFFF">
                    <a:lumMod val="50000"/>
                  </a:srgbClr>
                </a:solidFill>
                <a:latin typeface="Itau Display Pro" panose="020B0503020204020204" pitchFamily="34" charset="0"/>
                <a:cs typeface="Itau Display Pro" panose="020B0503020204020204" pitchFamily="34" charset="0"/>
              </a:rPr>
              <a:t>. 50,2). Por su parte, el PMI de servicios fue de 52,3 puntos, por encima del consenso del mercado de 51,0 (</a:t>
            </a:r>
            <a:r>
              <a:rPr lang="es-ES" sz="1100" kern="0" dirty="0" err="1">
                <a:solidFill>
                  <a:srgbClr val="FFFFFF">
                    <a:lumMod val="50000"/>
                  </a:srgbClr>
                </a:solidFill>
                <a:latin typeface="Itau Display Pro" panose="020B0503020204020204" pitchFamily="34" charset="0"/>
                <a:cs typeface="Itau Display Pro" panose="020B0503020204020204" pitchFamily="34" charset="0"/>
              </a:rPr>
              <a:t>ant</a:t>
            </a:r>
            <a:r>
              <a:rPr lang="es-ES" sz="1100" kern="0" dirty="0">
                <a:solidFill>
                  <a:srgbClr val="FFFFFF">
                    <a:lumMod val="50000"/>
                  </a:srgbClr>
                </a:solidFill>
                <a:latin typeface="Itau Display Pro" panose="020B0503020204020204" pitchFamily="34" charset="0"/>
                <a:cs typeface="Itau Display Pro" panose="020B0503020204020204" pitchFamily="34" charset="0"/>
              </a:rPr>
              <a:t>. 50,8). </a:t>
            </a:r>
          </a:p>
          <a:p>
            <a:pPr marL="342900" indent="-342900" algn="just" defTabSz="914400">
              <a:lnSpc>
                <a:spcPct val="115000"/>
              </a:lnSpc>
              <a:spcAft>
                <a:spcPts val="800"/>
              </a:spcAft>
              <a:buClr>
                <a:srgbClr val="FF7800"/>
              </a:buClr>
              <a:buSzPts val="700"/>
              <a:buFont typeface="Noto Sans Symbols"/>
              <a:buChar char="►"/>
              <a:tabLst>
                <a:tab pos="457200" algn="l"/>
              </a:tabLst>
            </a:pPr>
            <a:r>
              <a:rPr lang="es-ES" sz="1100" kern="0" dirty="0">
                <a:solidFill>
                  <a:srgbClr val="FFFFFF">
                    <a:lumMod val="50000"/>
                  </a:srgbClr>
                </a:solidFill>
                <a:latin typeface="Itau Display Pro" panose="020B0503020204020204" pitchFamily="34" charset="0"/>
                <a:cs typeface="Itau Display Pro" panose="020B0503020204020204" pitchFamily="34" charset="0"/>
              </a:rPr>
              <a:t>Presidente Trump amenaza con un arancel del 50% a la Unión Europea y del 25% a los productos de la compañía Apple, si los </a:t>
            </a:r>
            <a:r>
              <a:rPr lang="es-ES" sz="1100" kern="0" dirty="0" err="1">
                <a:solidFill>
                  <a:srgbClr val="FFFFFF">
                    <a:lumMod val="50000"/>
                  </a:srgbClr>
                </a:solidFill>
                <a:latin typeface="Itau Display Pro" panose="020B0503020204020204" pitchFamily="34" charset="0"/>
                <a:cs typeface="Itau Display Pro" panose="020B0503020204020204" pitchFamily="34" charset="0"/>
              </a:rPr>
              <a:t>iPhones</a:t>
            </a:r>
            <a:r>
              <a:rPr lang="es-ES" sz="1100" kern="0" dirty="0">
                <a:solidFill>
                  <a:srgbClr val="FFFFFF">
                    <a:lumMod val="50000"/>
                  </a:srgbClr>
                </a:solidFill>
                <a:latin typeface="Itau Display Pro" panose="020B0503020204020204" pitchFamily="34" charset="0"/>
                <a:cs typeface="Itau Display Pro" panose="020B0503020204020204" pitchFamily="34" charset="0"/>
              </a:rPr>
              <a:t> siguen siendo fabricados fuera del país. </a:t>
            </a:r>
          </a:p>
          <a:p>
            <a:pPr marL="342900" indent="-342900" algn="just" defTabSz="914400">
              <a:lnSpc>
                <a:spcPct val="115000"/>
              </a:lnSpc>
              <a:spcAft>
                <a:spcPts val="800"/>
              </a:spcAft>
              <a:buClr>
                <a:srgbClr val="FF7800"/>
              </a:buClr>
              <a:buSzPts val="700"/>
              <a:buFont typeface="Noto Sans Symbols"/>
              <a:buChar char="►"/>
              <a:tabLst>
                <a:tab pos="457200" algn="l"/>
              </a:tabLst>
            </a:pPr>
            <a:r>
              <a:rPr lang="es-ES" sz="1100" b="1" kern="0" dirty="0">
                <a:solidFill>
                  <a:srgbClr val="FFFFFF">
                    <a:lumMod val="50000"/>
                  </a:srgbClr>
                </a:solidFill>
                <a:latin typeface="Itau Display Pro" panose="020B0503020204020204" pitchFamily="34" charset="0"/>
                <a:cs typeface="Itau Display Pro" panose="020B0503020204020204" pitchFamily="34" charset="0"/>
              </a:rPr>
              <a:t>Colombia:  </a:t>
            </a:r>
            <a:r>
              <a:rPr lang="es-ES" sz="1100" kern="0" dirty="0">
                <a:solidFill>
                  <a:srgbClr val="FFFFFF">
                    <a:lumMod val="50000"/>
                  </a:srgbClr>
                </a:solidFill>
                <a:latin typeface="Itau Display Pro" panose="020B0503020204020204" pitchFamily="34" charset="0"/>
                <a:cs typeface="Itau Display Pro" panose="020B0503020204020204" pitchFamily="34" charset="0"/>
              </a:rPr>
              <a:t>La senadora Angélica Lozano, presidenta de la Comisión IV del Senado, confirmó que la radicación de la reforma laboral se realizará el lunes 26 de mayo, mientras que el martes se llevará a cabo el debate y la votación de la propuesta. </a:t>
            </a:r>
          </a:p>
        </p:txBody>
      </p:sp>
      <p:pic>
        <p:nvPicPr>
          <p:cNvPr id="32" name="Imagen 31">
            <a:extLst>
              <a:ext uri="{FF2B5EF4-FFF2-40B4-BE49-F238E27FC236}">
                <a16:creationId xmlns:a16="http://schemas.microsoft.com/office/drawing/2014/main" id="{E78FA9D4-9837-46FB-93D3-62BBE7D8B8CA}"/>
              </a:ext>
            </a:extLst>
          </p:cNvPr>
          <p:cNvPicPr>
            <a:picLocks noChangeAspect="1"/>
          </p:cNvPicPr>
          <p:nvPr/>
        </p:nvPicPr>
        <p:blipFill>
          <a:blip r:embed="rId9"/>
          <a:stretch>
            <a:fillRect/>
          </a:stretch>
        </p:blipFill>
        <p:spPr>
          <a:xfrm>
            <a:off x="705005" y="10463092"/>
            <a:ext cx="262567" cy="258263"/>
          </a:xfrm>
          <a:prstGeom prst="rect">
            <a:avLst/>
          </a:prstGeom>
        </p:spPr>
      </p:pic>
      <p:pic>
        <p:nvPicPr>
          <p:cNvPr id="2" name="Imagen 1">
            <a:extLst>
              <a:ext uri="{FF2B5EF4-FFF2-40B4-BE49-F238E27FC236}">
                <a16:creationId xmlns:a16="http://schemas.microsoft.com/office/drawing/2014/main" id="{72CAB01A-8140-91E1-F016-80A81B0D455F}"/>
              </a:ext>
            </a:extLst>
          </p:cNvPr>
          <p:cNvPicPr>
            <a:picLocks noChangeAspect="1"/>
          </p:cNvPicPr>
          <p:nvPr/>
        </p:nvPicPr>
        <p:blipFill>
          <a:blip r:embed="rId10"/>
          <a:stretch>
            <a:fillRect/>
          </a:stretch>
        </p:blipFill>
        <p:spPr>
          <a:xfrm>
            <a:off x="2834640" y="7238011"/>
            <a:ext cx="3402068" cy="2472496"/>
          </a:xfrm>
          <a:prstGeom prst="rect">
            <a:avLst/>
          </a:prstGeom>
        </p:spPr>
      </p:pic>
    </p:spTree>
    <p:extLst>
      <p:ext uri="{BB962C8B-B14F-4D97-AF65-F5344CB8AC3E}">
        <p14:creationId xmlns:p14="http://schemas.microsoft.com/office/powerpoint/2010/main" val="94883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38C6E44D-BD7E-4180-B773-7E6521638E3B}"/>
              </a:ext>
            </a:extLst>
          </p:cNvPr>
          <p:cNvPicPr>
            <a:picLocks noChangeAspect="1"/>
          </p:cNvPicPr>
          <p:nvPr/>
        </p:nvPicPr>
        <p:blipFill>
          <a:blip r:embed="rId2"/>
          <a:stretch>
            <a:fillRect/>
          </a:stretch>
        </p:blipFill>
        <p:spPr>
          <a:xfrm>
            <a:off x="3003877" y="4996628"/>
            <a:ext cx="3145851" cy="1448998"/>
          </a:xfrm>
          <a:prstGeom prst="rect">
            <a:avLst/>
          </a:prstGeom>
        </p:spPr>
      </p:pic>
      <p:sp>
        <p:nvSpPr>
          <p:cNvPr id="23" name="Rectángulo 22">
            <a:extLst>
              <a:ext uri="{FF2B5EF4-FFF2-40B4-BE49-F238E27FC236}">
                <a16:creationId xmlns:a16="http://schemas.microsoft.com/office/drawing/2014/main" id="{9160E900-4C6F-403E-A1B5-F2BF20666E35}"/>
              </a:ext>
            </a:extLst>
          </p:cNvPr>
          <p:cNvSpPr/>
          <p:nvPr/>
        </p:nvSpPr>
        <p:spPr>
          <a:xfrm>
            <a:off x="698224" y="498535"/>
            <a:ext cx="7798378" cy="1604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740" dirty="0"/>
          </a:p>
        </p:txBody>
      </p:sp>
      <p:sp>
        <p:nvSpPr>
          <p:cNvPr id="24" name="Text Box 2">
            <a:extLst>
              <a:ext uri="{FF2B5EF4-FFF2-40B4-BE49-F238E27FC236}">
                <a16:creationId xmlns:a16="http://schemas.microsoft.com/office/drawing/2014/main" id="{94A156A4-DB28-4BCD-9C9A-13CBEED7664C}"/>
              </a:ext>
            </a:extLst>
          </p:cNvPr>
          <p:cNvSpPr txBox="1">
            <a:spLocks noChangeArrowheads="1"/>
          </p:cNvSpPr>
          <p:nvPr/>
        </p:nvSpPr>
        <p:spPr bwMode="auto">
          <a:xfrm>
            <a:off x="698224" y="735879"/>
            <a:ext cx="4783826" cy="875404"/>
          </a:xfrm>
          <a:prstGeom prst="rect">
            <a:avLst/>
          </a:prstGeom>
          <a:noFill/>
          <a:ln>
            <a:noFill/>
          </a:ln>
        </p:spPr>
        <p:txBody>
          <a:bodyPr vert="horz" wrap="square" lIns="0" tIns="0" rIns="0" bIns="0" numCol="1" anchor="t" anchorCtr="0" compatLnSpc="1">
            <a:prstTxWarp prst="textNoShape">
              <a:avLst/>
            </a:prstTxWarp>
          </a:bodyPr>
          <a:lstStyle/>
          <a:p>
            <a:pPr marL="441941" lvl="1" indent="-441941" defTabSz="1073656" fontAlgn="base">
              <a:lnSpc>
                <a:spcPct val="160000"/>
              </a:lnSpc>
              <a:spcBef>
                <a:spcPct val="0"/>
              </a:spcBef>
              <a:spcAft>
                <a:spcPts val="967"/>
              </a:spcAft>
              <a:defRPr/>
            </a:pPr>
            <a:r>
              <a:rPr lang="es-MX" sz="3480" b="1" kern="0" dirty="0">
                <a:latin typeface="Itau Display" panose="020B0503020204020204"/>
                <a:cs typeface="Itau Display" panose="020B0503020204020204" pitchFamily="34" charset="0"/>
              </a:rPr>
              <a:t>Nuestro equipo</a:t>
            </a:r>
            <a:endParaRPr lang="es-CO" sz="3480" kern="0" dirty="0">
              <a:latin typeface="Itau Display" panose="020B0503020204020204"/>
              <a:cs typeface="Itau Display" panose="020B0503020204020204" pitchFamily="34" charset="0"/>
            </a:endParaRPr>
          </a:p>
        </p:txBody>
      </p:sp>
      <p:sp>
        <p:nvSpPr>
          <p:cNvPr id="9" name="CuadroTexto 8">
            <a:extLst>
              <a:ext uri="{FF2B5EF4-FFF2-40B4-BE49-F238E27FC236}">
                <a16:creationId xmlns:a16="http://schemas.microsoft.com/office/drawing/2014/main" id="{B929D42A-5A5E-898B-5892-B1231748596D}"/>
              </a:ext>
            </a:extLst>
          </p:cNvPr>
          <p:cNvSpPr txBox="1"/>
          <p:nvPr/>
        </p:nvSpPr>
        <p:spPr>
          <a:xfrm>
            <a:off x="1011339" y="1909602"/>
            <a:ext cx="2653290" cy="255904"/>
          </a:xfrm>
          <a:prstGeom prst="rect">
            <a:avLst/>
          </a:prstGeom>
          <a:noFill/>
        </p:spPr>
        <p:txBody>
          <a:bodyPr wrap="square" rtlCol="0">
            <a:spAutoFit/>
          </a:bodyPr>
          <a:lstStyle/>
          <a:p>
            <a:r>
              <a:rPr lang="es-CO" sz="1063" dirty="0">
                <a:solidFill>
                  <a:schemeClr val="bg1"/>
                </a:solidFill>
                <a:latin typeface="Itau Display Pro" panose="020B0503020204020204" pitchFamily="34" charset="0"/>
                <a:cs typeface="Itau Display Pro" panose="020B0503020204020204" pitchFamily="34" charset="0"/>
              </a:rPr>
              <a:t>Análisis económico y Estrategia de mercado</a:t>
            </a:r>
          </a:p>
        </p:txBody>
      </p:sp>
      <p:sp>
        <p:nvSpPr>
          <p:cNvPr id="22" name="Marcador de fecha 9">
            <a:extLst>
              <a:ext uri="{FF2B5EF4-FFF2-40B4-BE49-F238E27FC236}">
                <a16:creationId xmlns:a16="http://schemas.microsoft.com/office/drawing/2014/main" id="{6A638CE8-A91E-416E-919D-CAB8BA656F2B}"/>
              </a:ext>
            </a:extLst>
          </p:cNvPr>
          <p:cNvSpPr>
            <a:spLocks noGrp="1"/>
          </p:cNvSpPr>
          <p:nvPr>
            <p:ph type="dt" sz="half" idx="10"/>
          </p:nvPr>
        </p:nvSpPr>
        <p:spPr>
          <a:xfrm>
            <a:off x="1102990" y="1699859"/>
            <a:ext cx="2057443" cy="184069"/>
          </a:xfrm>
        </p:spPr>
        <p:txBody>
          <a:bodyPr/>
          <a:lstStyle/>
          <a:p>
            <a:fld id="{4D5298DC-464E-468F-9EB7-B4C76F71C0B7}" type="datetime2">
              <a:rPr lang="es-CO" smtClean="0">
                <a:solidFill>
                  <a:schemeClr val="bg1"/>
                </a:solidFill>
                <a:latin typeface="Itau Display Pro" panose="020B0503020204020204" pitchFamily="34" charset="0"/>
                <a:cs typeface="Itau Display Pro" panose="020B0503020204020204" pitchFamily="34" charset="0"/>
              </a:rPr>
              <a:t>viernes, 23 de mayo de 2025</a:t>
            </a:fld>
            <a:endParaRPr lang="es-CO" dirty="0">
              <a:solidFill>
                <a:schemeClr val="bg1"/>
              </a:solidFill>
              <a:latin typeface="Itau Display Pro" panose="020B0503020204020204" pitchFamily="34" charset="0"/>
              <a:cs typeface="Itau Display Pro" panose="020B0503020204020204" pitchFamily="34" charset="0"/>
            </a:endParaRPr>
          </a:p>
        </p:txBody>
      </p:sp>
      <p:sp>
        <p:nvSpPr>
          <p:cNvPr id="4" name="Rectángulo 3">
            <a:extLst>
              <a:ext uri="{FF2B5EF4-FFF2-40B4-BE49-F238E27FC236}">
                <a16:creationId xmlns:a16="http://schemas.microsoft.com/office/drawing/2014/main" id="{8B98F235-B99C-46D9-85D1-2B4B556A83A6}"/>
              </a:ext>
            </a:extLst>
          </p:cNvPr>
          <p:cNvSpPr/>
          <p:nvPr/>
        </p:nvSpPr>
        <p:spPr>
          <a:xfrm>
            <a:off x="665026" y="1473355"/>
            <a:ext cx="7310713" cy="3479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740"/>
          </a:p>
        </p:txBody>
      </p:sp>
      <p:grpSp>
        <p:nvGrpSpPr>
          <p:cNvPr id="3" name="Grupo 2">
            <a:extLst>
              <a:ext uri="{FF2B5EF4-FFF2-40B4-BE49-F238E27FC236}">
                <a16:creationId xmlns:a16="http://schemas.microsoft.com/office/drawing/2014/main" id="{8EEF9A4F-01E3-41A0-98BB-AD7EC79B0D9A}"/>
              </a:ext>
            </a:extLst>
          </p:cNvPr>
          <p:cNvGrpSpPr/>
          <p:nvPr/>
        </p:nvGrpSpPr>
        <p:grpSpPr>
          <a:xfrm>
            <a:off x="665026" y="1610849"/>
            <a:ext cx="2338851" cy="3286522"/>
            <a:chOff x="3268714" y="5401783"/>
            <a:chExt cx="2419587" cy="2618584"/>
          </a:xfrm>
        </p:grpSpPr>
        <p:sp>
          <p:nvSpPr>
            <p:cNvPr id="5" name="Google Shape;63;p13">
              <a:extLst>
                <a:ext uri="{FF2B5EF4-FFF2-40B4-BE49-F238E27FC236}">
                  <a16:creationId xmlns:a16="http://schemas.microsoft.com/office/drawing/2014/main" id="{8F24F56D-ADD9-AE5D-A103-E435F5357DD9}"/>
                </a:ext>
              </a:extLst>
            </p:cNvPr>
            <p:cNvSpPr/>
            <p:nvPr/>
          </p:nvSpPr>
          <p:spPr>
            <a:xfrm>
              <a:off x="3268714" y="5401783"/>
              <a:ext cx="2419587" cy="2618584"/>
            </a:xfrm>
            <a:prstGeom prst="roundRect">
              <a:avLst>
                <a:gd name="adj" fmla="val 16667"/>
              </a:avLst>
            </a:prstGeom>
            <a:solidFill>
              <a:srgbClr val="F2F2F2">
                <a:alpha val="80000"/>
              </a:srgbClr>
            </a:solidFill>
            <a:ln>
              <a:noFill/>
            </a:ln>
          </p:spPr>
          <p:txBody>
            <a:bodyPr spcFirstLastPara="1" wrap="square" lIns="88374" tIns="44175" rIns="88374" bIns="44175" anchor="ctr" anchorCtr="0">
              <a:noAutofit/>
            </a:bodyPr>
            <a:lstStyle/>
            <a:p>
              <a:pPr algn="ctr" defTabSz="883859">
                <a:buClr>
                  <a:srgbClr val="000000"/>
                </a:buClr>
                <a:defRPr/>
              </a:pPr>
              <a:endParaRPr sz="1740" kern="0">
                <a:solidFill>
                  <a:srgbClr val="FFFFFF"/>
                </a:solidFill>
                <a:latin typeface="Itau Display Pro" panose="020B0503020204020204" pitchFamily="34" charset="0"/>
                <a:cs typeface="Itau Display Pro" panose="020B0503020204020204" pitchFamily="34" charset="0"/>
                <a:sym typeface="Arial"/>
              </a:endParaRPr>
            </a:p>
          </p:txBody>
        </p:sp>
        <p:sp>
          <p:nvSpPr>
            <p:cNvPr id="8" name="Google Shape;157;p16">
              <a:extLst>
                <a:ext uri="{FF2B5EF4-FFF2-40B4-BE49-F238E27FC236}">
                  <a16:creationId xmlns:a16="http://schemas.microsoft.com/office/drawing/2014/main" id="{BA248FC6-6B36-82C0-E22C-0249F4B30589}"/>
                </a:ext>
              </a:extLst>
            </p:cNvPr>
            <p:cNvSpPr txBox="1"/>
            <p:nvPr/>
          </p:nvSpPr>
          <p:spPr>
            <a:xfrm>
              <a:off x="3434716" y="5873311"/>
              <a:ext cx="1789281" cy="2104390"/>
            </a:xfrm>
            <a:prstGeom prst="rect">
              <a:avLst/>
            </a:prstGeom>
            <a:noFill/>
            <a:ln>
              <a:noFill/>
            </a:ln>
          </p:spPr>
          <p:txBody>
            <a:bodyPr spcFirstLastPara="1" wrap="square" lIns="88374" tIns="44175" rIns="88374" bIns="44175" anchor="t" anchorCtr="0">
              <a:noAutofit/>
            </a:bodyPr>
            <a:lstStyle/>
            <a:p>
              <a:pPr>
                <a:spcBef>
                  <a:spcPts val="68"/>
                </a:spcBef>
                <a:defRPr/>
              </a:pPr>
              <a:r>
                <a:rPr lang="es-ES" sz="1063" b="1" dirty="0">
                  <a:solidFill>
                    <a:srgbClr val="ED7103"/>
                  </a:solidFill>
                  <a:latin typeface="Itau Display Pro" panose="020B0503020204020204" pitchFamily="34" charset="0"/>
                  <a:cs typeface="Itau Display Pro" panose="020B0503020204020204" pitchFamily="34" charset="0"/>
                  <a:sym typeface="Play"/>
                </a:rPr>
                <a:t>Vicepresidencia </a:t>
              </a:r>
            </a:p>
            <a:p>
              <a:pPr>
                <a:spcBef>
                  <a:spcPts val="68"/>
                </a:spcBef>
                <a:defRPr/>
              </a:pPr>
              <a:r>
                <a:rPr lang="es-ES" sz="1063" b="1" dirty="0" err="1">
                  <a:solidFill>
                    <a:srgbClr val="ED7103"/>
                  </a:solidFill>
                  <a:latin typeface="Itau Display Pro" panose="020B0503020204020204" pitchFamily="34" charset="0"/>
                  <a:cs typeface="Itau Display Pro" panose="020B0503020204020204" pitchFamily="34" charset="0"/>
                  <a:sym typeface="Play"/>
                </a:rPr>
                <a:t>Treasury</a:t>
              </a:r>
              <a:r>
                <a:rPr lang="es-ES" sz="1063" b="1" dirty="0">
                  <a:solidFill>
                    <a:srgbClr val="ED7103"/>
                  </a:solidFill>
                  <a:latin typeface="Itau Display Pro" panose="020B0503020204020204" pitchFamily="34" charset="0"/>
                  <a:cs typeface="Itau Display Pro" panose="020B0503020204020204" pitchFamily="34" charset="0"/>
                  <a:sym typeface="Play"/>
                </a:rPr>
                <a:t> &amp; Global </a:t>
              </a:r>
              <a:r>
                <a:rPr lang="es-ES" sz="1063" b="1" dirty="0" err="1">
                  <a:solidFill>
                    <a:srgbClr val="ED7103"/>
                  </a:solidFill>
                  <a:latin typeface="Itau Display Pro" panose="020B0503020204020204" pitchFamily="34" charset="0"/>
                  <a:cs typeface="Itau Display Pro" panose="020B0503020204020204" pitchFamily="34" charset="0"/>
                  <a:sym typeface="Play"/>
                </a:rPr>
                <a:t>Markets</a:t>
              </a:r>
              <a:endParaRPr sz="1063" b="1" dirty="0">
                <a:solidFill>
                  <a:srgbClr val="ED7103"/>
                </a:solidFill>
                <a:latin typeface="Itau Display Pro" panose="020B0503020204020204" pitchFamily="34" charset="0"/>
                <a:cs typeface="Itau Display Pro" panose="020B0503020204020204" pitchFamily="34" charset="0"/>
                <a:sym typeface="Times New Roman"/>
              </a:endParaRPr>
            </a:p>
            <a:p>
              <a:pPr defTabSz="883859">
                <a:buClr>
                  <a:srgbClr val="000000"/>
                </a:buClr>
                <a:defRPr/>
              </a:pPr>
              <a:endParaRPr lang="es-ES" sz="870" b="1" kern="0" dirty="0">
                <a:solidFill>
                  <a:srgbClr val="595959"/>
                </a:solidFill>
                <a:latin typeface="Itau Display Pro" panose="020B0503020204020204" pitchFamily="34" charset="0"/>
                <a:ea typeface="Play"/>
                <a:cs typeface="Itau Display Pro" panose="020B0503020204020204" pitchFamily="34" charset="0"/>
                <a:sym typeface="Play"/>
              </a:endParaRPr>
            </a:p>
            <a:p>
              <a:pPr defTabSz="883859">
                <a:buClr>
                  <a:srgbClr val="000000"/>
                </a:buClr>
                <a:defRPr/>
              </a:pPr>
              <a:r>
                <a:rPr lang="es-ES" sz="967" b="1" kern="0" dirty="0">
                  <a:solidFill>
                    <a:srgbClr val="595959"/>
                  </a:solidFill>
                  <a:latin typeface="Itau Display Pro" panose="020B0503020204020204" pitchFamily="34" charset="0"/>
                  <a:ea typeface="Play"/>
                  <a:cs typeface="Itau Display Pro" panose="020B0503020204020204" pitchFamily="34" charset="0"/>
                  <a:sym typeface="Play"/>
                </a:rPr>
                <a:t>Camila Vasquez</a:t>
              </a:r>
              <a:endParaRPr sz="967"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a:spcBef>
                  <a:spcPts val="68"/>
                </a:spcBef>
                <a:defRPr/>
              </a:pPr>
              <a:r>
                <a:rPr lang="es-ES" sz="967" dirty="0">
                  <a:solidFill>
                    <a:srgbClr val="6F6E6E"/>
                  </a:solidFill>
                  <a:latin typeface="Itau Display Pro" panose="020B0503020204020204" pitchFamily="34" charset="0"/>
                  <a:cs typeface="Itau Display Pro" panose="020B0503020204020204" pitchFamily="34" charset="0"/>
                  <a:sym typeface="Play"/>
                </a:rPr>
                <a:t>camila.vasquez@itau.co</a:t>
              </a:r>
              <a:endParaRPr sz="967" dirty="0">
                <a:solidFill>
                  <a:srgbClr val="6F6E6E"/>
                </a:solidFill>
                <a:latin typeface="Itau Display Pro" panose="020B0503020204020204" pitchFamily="34" charset="0"/>
                <a:cs typeface="Itau Display Pro" panose="020B0503020204020204" pitchFamily="34" charset="0"/>
                <a:sym typeface="Times New Roman"/>
              </a:endParaRPr>
            </a:p>
            <a:p>
              <a:pPr defTabSz="883859">
                <a:buClr>
                  <a:srgbClr val="000000"/>
                </a:buClr>
                <a:defRPr/>
              </a:pPr>
              <a:endParaRPr lang="es-ES" sz="870" kern="0" dirty="0">
                <a:solidFill>
                  <a:srgbClr val="595959"/>
                </a:solidFill>
                <a:latin typeface="Itau Display Pro" panose="020B0503020204020204" pitchFamily="34" charset="0"/>
                <a:ea typeface="Play"/>
                <a:cs typeface="Itau Display Pro" panose="020B0503020204020204" pitchFamily="34" charset="0"/>
                <a:sym typeface="Play"/>
              </a:endParaRPr>
            </a:p>
            <a:p>
              <a:pPr defTabSz="883859">
                <a:buClr>
                  <a:srgbClr val="000000"/>
                </a:buClr>
                <a:defRPr/>
              </a:pPr>
              <a:r>
                <a:rPr lang="es-ES" sz="870" kern="0" dirty="0">
                  <a:solidFill>
                    <a:srgbClr val="595959"/>
                  </a:solidFill>
                  <a:latin typeface="Itau Display Pro" panose="020B0503020204020204" pitchFamily="34" charset="0"/>
                  <a:ea typeface="Play"/>
                  <a:cs typeface="Itau Display Pro" panose="020B0503020204020204" pitchFamily="34" charset="0"/>
                  <a:sym typeface="Play"/>
                </a:rPr>
                <a:t> </a:t>
              </a:r>
              <a:endParaRPr sz="1160"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a:spcBef>
                  <a:spcPts val="68"/>
                </a:spcBef>
                <a:defRPr/>
              </a:pPr>
              <a:r>
                <a:rPr lang="es-CO" sz="1063" b="1" dirty="0">
                  <a:solidFill>
                    <a:srgbClr val="ED7103"/>
                  </a:solidFill>
                  <a:latin typeface="Itau Display Pro" panose="020B0503020204020204" pitchFamily="34" charset="0"/>
                  <a:ea typeface="Times New Roman"/>
                  <a:cs typeface="Itau Display Pro" panose="020B0503020204020204" pitchFamily="34" charset="0"/>
                </a:rPr>
                <a:t>Gerencial General </a:t>
              </a:r>
            </a:p>
            <a:p>
              <a:pPr>
                <a:spcBef>
                  <a:spcPts val="68"/>
                </a:spcBef>
                <a:defRPr/>
              </a:pPr>
              <a:r>
                <a:rPr lang="es-CO" sz="1063" b="1" dirty="0">
                  <a:solidFill>
                    <a:srgbClr val="ED7103"/>
                  </a:solidFill>
                  <a:latin typeface="Itau Display Pro" panose="020B0503020204020204" pitchFamily="34" charset="0"/>
                  <a:ea typeface="Times New Roman"/>
                  <a:cs typeface="Itau Display Pro" panose="020B0503020204020204" pitchFamily="34" charset="0"/>
                </a:rPr>
                <a:t>Itaú Comisionista de Bolsa</a:t>
              </a:r>
            </a:p>
            <a:p>
              <a:pPr>
                <a:spcBef>
                  <a:spcPts val="68"/>
                </a:spcBef>
                <a:defRPr/>
              </a:pPr>
              <a:endParaRPr lang="es-CO" sz="870" b="1" spc="5" dirty="0">
                <a:solidFill>
                  <a:srgbClr val="6F6E6E"/>
                </a:solidFill>
                <a:latin typeface="Itau Display Pro" panose="020B0503020204020204" pitchFamily="34" charset="0"/>
                <a:ea typeface="Times New Roman"/>
                <a:cs typeface="Itau Display Pro" panose="020B0503020204020204" pitchFamily="34" charset="0"/>
              </a:endParaRPr>
            </a:p>
            <a:p>
              <a:pPr>
                <a:spcBef>
                  <a:spcPts val="68"/>
                </a:spcBef>
                <a:defRPr/>
              </a:pPr>
              <a:r>
                <a:rPr lang="es-ES" sz="967" b="1" spc="5" dirty="0">
                  <a:solidFill>
                    <a:srgbClr val="6F6E6E"/>
                  </a:solidFill>
                  <a:latin typeface="Itau Display Pro" panose="020B0503020204020204" pitchFamily="34" charset="0"/>
                  <a:cs typeface="Itau Display Pro" panose="020B0503020204020204" pitchFamily="34" charset="0"/>
                </a:rPr>
                <a:t>Felix Buendia</a:t>
              </a:r>
              <a:endParaRPr lang="es-CO" sz="967" b="1" spc="5" dirty="0">
                <a:solidFill>
                  <a:srgbClr val="6F6E6E"/>
                </a:solidFill>
                <a:latin typeface="Itau Display Pro" panose="020B0503020204020204" pitchFamily="34" charset="0"/>
                <a:cs typeface="Itau Display Pro" panose="020B0503020204020204" pitchFamily="34" charset="0"/>
              </a:endParaRPr>
            </a:p>
            <a:p>
              <a:pPr>
                <a:spcBef>
                  <a:spcPts val="68"/>
                </a:spcBef>
                <a:defRPr/>
              </a:pPr>
              <a:r>
                <a:rPr lang="es-CO" sz="967" dirty="0">
                  <a:solidFill>
                    <a:srgbClr val="6F6E6E"/>
                  </a:solidFill>
                  <a:latin typeface="Itau Display Pro" panose="020B0503020204020204" pitchFamily="34" charset="0"/>
                  <a:cs typeface="Itau Display Pro" panose="020B0503020204020204" pitchFamily="34" charset="0"/>
                </a:rPr>
                <a:t>Felix.buendia@itau.co</a:t>
              </a:r>
            </a:p>
            <a:p>
              <a:pPr defTabSz="883859">
                <a:buClr>
                  <a:srgbClr val="000000"/>
                </a:buClr>
                <a:defRPr/>
              </a:pPr>
              <a:r>
                <a:rPr lang="es-ES" sz="870" kern="0" dirty="0">
                  <a:solidFill>
                    <a:srgbClr val="000000"/>
                  </a:solidFill>
                  <a:latin typeface="Itau Display Pro" panose="020B0503020204020204" pitchFamily="34" charset="0"/>
                  <a:ea typeface="Play"/>
                  <a:cs typeface="Itau Display Pro" panose="020B0503020204020204" pitchFamily="34" charset="0"/>
                  <a:sym typeface="Play"/>
                </a:rPr>
                <a:t> </a:t>
              </a:r>
              <a:endParaRPr sz="1160"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lnSpc>
                  <a:spcPct val="107000"/>
                </a:lnSpc>
                <a:buClr>
                  <a:srgbClr val="000000"/>
                </a:buClr>
                <a:defRPr/>
              </a:pPr>
              <a:r>
                <a:rPr lang="es-ES" sz="870" kern="0" dirty="0">
                  <a:solidFill>
                    <a:srgbClr val="000000"/>
                  </a:solidFill>
                  <a:latin typeface="Itau Display Pro" panose="020B0503020204020204" pitchFamily="34" charset="0"/>
                  <a:ea typeface="Calibri"/>
                  <a:cs typeface="Itau Display Pro" panose="020B0503020204020204" pitchFamily="34" charset="0"/>
                  <a:sym typeface="Calibri"/>
                </a:rPr>
                <a:t> </a:t>
              </a:r>
              <a:endParaRPr sz="1063" kern="0" dirty="0">
                <a:solidFill>
                  <a:srgbClr val="000000"/>
                </a:solidFill>
                <a:latin typeface="Itau Display Pro" panose="020B0503020204020204" pitchFamily="34" charset="0"/>
                <a:ea typeface="Calibri"/>
                <a:cs typeface="Itau Display Pro" panose="020B0503020204020204" pitchFamily="34" charset="0"/>
                <a:sym typeface="Calibri"/>
              </a:endParaRPr>
            </a:p>
            <a:p>
              <a:pPr defTabSz="883859">
                <a:lnSpc>
                  <a:spcPct val="107000"/>
                </a:lnSpc>
                <a:spcBef>
                  <a:spcPts val="773"/>
                </a:spcBef>
                <a:buClr>
                  <a:srgbClr val="000000"/>
                </a:buClr>
                <a:defRPr/>
              </a:pPr>
              <a:r>
                <a:rPr lang="es-ES" sz="870" kern="0" dirty="0">
                  <a:solidFill>
                    <a:srgbClr val="000000"/>
                  </a:solidFill>
                  <a:latin typeface="Itau Display Pro" panose="020B0503020204020204" pitchFamily="34" charset="0"/>
                  <a:ea typeface="Calibri"/>
                  <a:cs typeface="Itau Display Pro" panose="020B0503020204020204" pitchFamily="34" charset="0"/>
                  <a:sym typeface="Calibri"/>
                </a:rPr>
                <a:t> </a:t>
              </a:r>
              <a:endParaRPr sz="1063" kern="0" dirty="0">
                <a:solidFill>
                  <a:srgbClr val="000000"/>
                </a:solidFill>
                <a:latin typeface="Itau Display Pro" panose="020B0503020204020204" pitchFamily="34" charset="0"/>
                <a:ea typeface="Calibri"/>
                <a:cs typeface="Itau Display Pro" panose="020B0503020204020204" pitchFamily="34" charset="0"/>
                <a:sym typeface="Calibri"/>
              </a:endParaRPr>
            </a:p>
            <a:p>
              <a:pPr defTabSz="883859">
                <a:lnSpc>
                  <a:spcPct val="107000"/>
                </a:lnSpc>
                <a:spcBef>
                  <a:spcPts val="773"/>
                </a:spcBef>
                <a:buClr>
                  <a:srgbClr val="000000"/>
                </a:buClr>
                <a:defRPr/>
              </a:pPr>
              <a:r>
                <a:rPr lang="es-ES" sz="870" kern="0" dirty="0">
                  <a:solidFill>
                    <a:srgbClr val="000000"/>
                  </a:solidFill>
                  <a:latin typeface="Itau Display Pro" panose="020B0503020204020204" pitchFamily="34" charset="0"/>
                  <a:ea typeface="Calibri"/>
                  <a:cs typeface="Itau Display Pro" panose="020B0503020204020204" pitchFamily="34" charset="0"/>
                  <a:sym typeface="Calibri"/>
                </a:rPr>
                <a:t> </a:t>
              </a:r>
              <a:endParaRPr sz="1063" kern="0" dirty="0">
                <a:solidFill>
                  <a:srgbClr val="000000"/>
                </a:solidFill>
                <a:latin typeface="Itau Display Pro" panose="020B0503020204020204" pitchFamily="34" charset="0"/>
                <a:ea typeface="Calibri"/>
                <a:cs typeface="Itau Display Pro" panose="020B0503020204020204" pitchFamily="34" charset="0"/>
                <a:sym typeface="Calibri"/>
              </a:endParaRPr>
            </a:p>
          </p:txBody>
        </p:sp>
      </p:grpSp>
      <p:grpSp>
        <p:nvGrpSpPr>
          <p:cNvPr id="15" name="Grupo 14">
            <a:extLst>
              <a:ext uri="{FF2B5EF4-FFF2-40B4-BE49-F238E27FC236}">
                <a16:creationId xmlns:a16="http://schemas.microsoft.com/office/drawing/2014/main" id="{AAE810B9-2E33-4523-B51D-2F4C8C246727}"/>
              </a:ext>
            </a:extLst>
          </p:cNvPr>
          <p:cNvGrpSpPr/>
          <p:nvPr/>
        </p:nvGrpSpPr>
        <p:grpSpPr>
          <a:xfrm>
            <a:off x="3059308" y="1610850"/>
            <a:ext cx="2338852" cy="3286521"/>
            <a:chOff x="1126208" y="5421627"/>
            <a:chExt cx="2419588" cy="2749213"/>
          </a:xfrm>
        </p:grpSpPr>
        <p:sp>
          <p:nvSpPr>
            <p:cNvPr id="7" name="Google Shape;63;p13">
              <a:extLst>
                <a:ext uri="{FF2B5EF4-FFF2-40B4-BE49-F238E27FC236}">
                  <a16:creationId xmlns:a16="http://schemas.microsoft.com/office/drawing/2014/main" id="{F7E5B297-4347-8422-F1F1-75076163C2CC}"/>
                </a:ext>
              </a:extLst>
            </p:cNvPr>
            <p:cNvSpPr/>
            <p:nvPr/>
          </p:nvSpPr>
          <p:spPr>
            <a:xfrm>
              <a:off x="1126208" y="5421627"/>
              <a:ext cx="2419588" cy="2749213"/>
            </a:xfrm>
            <a:prstGeom prst="roundRect">
              <a:avLst>
                <a:gd name="adj" fmla="val 16667"/>
              </a:avLst>
            </a:prstGeom>
            <a:solidFill>
              <a:srgbClr val="F2F2F2">
                <a:alpha val="80000"/>
              </a:srgbClr>
            </a:solidFill>
            <a:ln>
              <a:noFill/>
            </a:ln>
          </p:spPr>
          <p:txBody>
            <a:bodyPr spcFirstLastPara="1" wrap="square" lIns="88374" tIns="44175" rIns="88374" bIns="44175" anchor="ctr" anchorCtr="0">
              <a:noAutofit/>
            </a:bodyPr>
            <a:lstStyle/>
            <a:p>
              <a:pPr algn="ctr" defTabSz="883859">
                <a:buClr>
                  <a:srgbClr val="000000"/>
                </a:buClr>
                <a:defRPr/>
              </a:pPr>
              <a:endParaRPr sz="1740" kern="0">
                <a:solidFill>
                  <a:srgbClr val="FFFFFF"/>
                </a:solidFill>
                <a:latin typeface="Itau Display Pro" panose="020B0503020204020204" pitchFamily="34" charset="0"/>
                <a:cs typeface="Itau Display Pro" panose="020B0503020204020204" pitchFamily="34" charset="0"/>
                <a:sym typeface="Arial"/>
              </a:endParaRPr>
            </a:p>
          </p:txBody>
        </p:sp>
        <p:sp>
          <p:nvSpPr>
            <p:cNvPr id="10" name="Google Shape;159;p16">
              <a:extLst>
                <a:ext uri="{FF2B5EF4-FFF2-40B4-BE49-F238E27FC236}">
                  <a16:creationId xmlns:a16="http://schemas.microsoft.com/office/drawing/2014/main" id="{705E1994-2CD4-034C-6F5D-F8F38D198578}"/>
                </a:ext>
              </a:extLst>
            </p:cNvPr>
            <p:cNvSpPr txBox="1"/>
            <p:nvPr/>
          </p:nvSpPr>
          <p:spPr>
            <a:xfrm>
              <a:off x="1268382" y="5833222"/>
              <a:ext cx="1939034" cy="1878343"/>
            </a:xfrm>
            <a:prstGeom prst="rect">
              <a:avLst/>
            </a:prstGeom>
            <a:noFill/>
            <a:ln>
              <a:noFill/>
            </a:ln>
          </p:spPr>
          <p:txBody>
            <a:bodyPr spcFirstLastPara="1" wrap="square" lIns="88374" tIns="44175" rIns="88374" bIns="44175" anchor="t" anchorCtr="0">
              <a:noAutofit/>
            </a:bodyPr>
            <a:lstStyle/>
            <a:p>
              <a:pPr defTabSz="883859">
                <a:buClr>
                  <a:srgbClr val="000000"/>
                </a:buClr>
                <a:defRPr/>
              </a:pPr>
              <a:r>
                <a:rPr lang="es-ES" sz="1063" b="1" kern="0" dirty="0">
                  <a:solidFill>
                    <a:srgbClr val="ED7D31"/>
                  </a:solidFill>
                  <a:latin typeface="Itau Display Pro" panose="020B0503020204020204" pitchFamily="34" charset="0"/>
                  <a:ea typeface="Play"/>
                  <a:cs typeface="Itau Display Pro" panose="020B0503020204020204" pitchFamily="34" charset="0"/>
                  <a:sym typeface="Play"/>
                </a:rPr>
                <a:t>Análisis económico</a:t>
              </a:r>
              <a:endParaRPr sz="1063" b="1"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br>
                <a:rPr lang="es-ES" sz="967" b="1" kern="0" dirty="0">
                  <a:solidFill>
                    <a:srgbClr val="595959"/>
                  </a:solidFill>
                  <a:latin typeface="Itau Display Pro" panose="020B0503020204020204" pitchFamily="34" charset="0"/>
                  <a:ea typeface="Play"/>
                  <a:cs typeface="Itau Display Pro" panose="020B0503020204020204" pitchFamily="34" charset="0"/>
                  <a:sym typeface="Play"/>
                </a:rPr>
              </a:br>
              <a:r>
                <a:rPr lang="es-ES" sz="967" b="1" kern="0" dirty="0">
                  <a:solidFill>
                    <a:srgbClr val="595959"/>
                  </a:solidFill>
                  <a:latin typeface="Itau Display Pro" panose="020B0503020204020204" pitchFamily="34" charset="0"/>
                  <a:ea typeface="Play"/>
                  <a:cs typeface="Itau Display Pro" panose="020B0503020204020204" pitchFamily="34" charset="0"/>
                  <a:sym typeface="Play"/>
                </a:rPr>
                <a:t>Carolina Monzón Urrego</a:t>
              </a:r>
              <a:endParaRPr sz="967"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r>
                <a:rPr lang="es-ES" sz="967" kern="0" dirty="0">
                  <a:solidFill>
                    <a:srgbClr val="5F6062"/>
                  </a:solidFill>
                  <a:latin typeface="Itau Display Pro" panose="020B0503020204020204" pitchFamily="34" charset="0"/>
                  <a:ea typeface="Play"/>
                  <a:cs typeface="Itau Display Pro" panose="020B0503020204020204" pitchFamily="34" charset="0"/>
                  <a:sym typeface="Play"/>
                </a:rPr>
                <a:t>carolina.monzon@itau.co</a:t>
              </a:r>
              <a:endParaRPr sz="967" kern="0" dirty="0">
                <a:solidFill>
                  <a:srgbClr val="5F6062"/>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r>
                <a:rPr lang="es-ES" sz="967" kern="0" dirty="0">
                  <a:solidFill>
                    <a:srgbClr val="595959"/>
                  </a:solidFill>
                  <a:latin typeface="Itau Display Pro" panose="020B0503020204020204" pitchFamily="34" charset="0"/>
                  <a:ea typeface="Play"/>
                  <a:cs typeface="Itau Display Pro" panose="020B0503020204020204" pitchFamily="34" charset="0"/>
                  <a:sym typeface="Play"/>
                </a:rPr>
                <a:t> </a:t>
              </a:r>
              <a:endParaRPr sz="967"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r>
                <a:rPr lang="es-ES" sz="967" b="1" kern="0" dirty="0">
                  <a:solidFill>
                    <a:srgbClr val="595959"/>
                  </a:solidFill>
                  <a:latin typeface="Itau Display Pro" panose="020B0503020204020204" pitchFamily="34" charset="0"/>
                  <a:ea typeface="Play"/>
                  <a:cs typeface="Itau Display Pro" panose="020B0503020204020204" pitchFamily="34" charset="0"/>
                  <a:sym typeface="Play"/>
                </a:rPr>
                <a:t>Juan David Robayo Vargas</a:t>
              </a:r>
              <a:endParaRPr sz="967"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r>
                <a:rPr lang="es-ES" sz="967" kern="0" dirty="0">
                  <a:solidFill>
                    <a:srgbClr val="5F6062"/>
                  </a:solidFill>
                  <a:latin typeface="Itau Display Pro" panose="020B0503020204020204" pitchFamily="34" charset="0"/>
                  <a:ea typeface="Play"/>
                  <a:cs typeface="Itau Display Pro" panose="020B0503020204020204" pitchFamily="34" charset="0"/>
                  <a:sym typeface="Play"/>
                </a:rPr>
                <a:t>juan.robayo@itau.co</a:t>
              </a:r>
              <a:endParaRPr sz="967" kern="0" dirty="0">
                <a:solidFill>
                  <a:srgbClr val="5F6062"/>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endParaRPr lang="en-US" sz="967" kern="0" dirty="0">
                <a:solidFill>
                  <a:srgbClr val="595959"/>
                </a:solidFill>
                <a:latin typeface="Itau Display Pro" panose="020B0503020204020204" pitchFamily="34" charset="0"/>
                <a:ea typeface="Play"/>
                <a:cs typeface="Itau Display Pro" panose="020B0503020204020204" pitchFamily="34" charset="0"/>
                <a:sym typeface="Play"/>
              </a:endParaRPr>
            </a:p>
            <a:p>
              <a:pPr defTabSz="883859">
                <a:buClr>
                  <a:srgbClr val="000000"/>
                </a:buClr>
                <a:defRPr/>
              </a:pPr>
              <a:r>
                <a:rPr lang="en-US" sz="967" kern="0" dirty="0">
                  <a:solidFill>
                    <a:srgbClr val="595959"/>
                  </a:solidFill>
                  <a:latin typeface="Itau Display Pro" panose="020B0503020204020204" pitchFamily="34" charset="0"/>
                  <a:ea typeface="Play"/>
                  <a:cs typeface="Itau Display Pro" panose="020B0503020204020204" pitchFamily="34" charset="0"/>
                  <a:sym typeface="Play"/>
                </a:rPr>
                <a:t>Angela Gonzalez</a:t>
              </a:r>
            </a:p>
            <a:p>
              <a:pPr defTabSz="883859">
                <a:buClr>
                  <a:srgbClr val="000000"/>
                </a:buClr>
                <a:defRPr/>
              </a:pPr>
              <a:r>
                <a:rPr lang="en-US" sz="967" kern="0" dirty="0">
                  <a:solidFill>
                    <a:srgbClr val="595959"/>
                  </a:solidFill>
                  <a:latin typeface="Itau Display Pro" panose="020B0503020204020204" pitchFamily="34" charset="0"/>
                  <a:ea typeface="Play"/>
                  <a:cs typeface="Itau Display Pro" panose="020B0503020204020204" pitchFamily="34" charset="0"/>
                  <a:sym typeface="Play"/>
                </a:rPr>
                <a:t>Angela.gonzalez@itau.co</a:t>
              </a:r>
            </a:p>
            <a:p>
              <a:pPr defTabSz="883859">
                <a:buClr>
                  <a:srgbClr val="000000"/>
                </a:buClr>
                <a:defRPr/>
              </a:pPr>
              <a:r>
                <a:rPr lang="es-ES" sz="967" b="1" kern="0" dirty="0">
                  <a:solidFill>
                    <a:srgbClr val="595959"/>
                  </a:solidFill>
                  <a:latin typeface="Itau Display Pro" panose="020B0503020204020204" pitchFamily="34" charset="0"/>
                  <a:ea typeface="Play"/>
                  <a:cs typeface="Itau Display Pro" panose="020B0503020204020204" pitchFamily="34" charset="0"/>
                  <a:sym typeface="Play"/>
                </a:rPr>
                <a:t> </a:t>
              </a:r>
              <a:endParaRPr lang="es-ES" sz="967" b="1"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r>
                <a:rPr lang="es-ES" sz="967" b="1" kern="0" dirty="0">
                  <a:solidFill>
                    <a:srgbClr val="595959"/>
                  </a:solidFill>
                  <a:latin typeface="Itau Display Pro" panose="020B0503020204020204" pitchFamily="34" charset="0"/>
                  <a:cs typeface="Itau Display Pro" panose="020B0503020204020204" pitchFamily="34" charset="0"/>
                  <a:sym typeface="Times New Roman"/>
                </a:rPr>
                <a:t>Mariantonia Rizo León</a:t>
              </a:r>
            </a:p>
            <a:p>
              <a:pPr defTabSz="883859">
                <a:buClr>
                  <a:srgbClr val="000000"/>
                </a:buClr>
                <a:defRPr/>
              </a:pPr>
              <a:r>
                <a:rPr lang="es-ES" sz="967" kern="0" dirty="0">
                  <a:solidFill>
                    <a:srgbClr val="5F6062"/>
                  </a:solidFill>
                  <a:latin typeface="Itau Display Pro" panose="020B0503020204020204" pitchFamily="34" charset="0"/>
                  <a:ea typeface="Play"/>
                  <a:cs typeface="Itau Display Pro" panose="020B0503020204020204" pitchFamily="34" charset="0"/>
                  <a:sym typeface="Play"/>
                </a:rPr>
                <a:t>mariantonia.rizo@itau.co</a:t>
              </a:r>
              <a:endParaRPr lang="es-ES" sz="967" kern="0" dirty="0">
                <a:solidFill>
                  <a:srgbClr val="5F6062"/>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endParaRPr lang="es-ES" sz="967" kern="0" dirty="0">
                <a:solidFill>
                  <a:srgbClr val="5F6062"/>
                </a:solidFill>
                <a:latin typeface="Itau Display Pro" panose="020B0503020204020204" pitchFamily="34" charset="0"/>
                <a:ea typeface="Times New Roman"/>
                <a:cs typeface="Itau Display Pro" panose="020B0503020204020204" pitchFamily="34" charset="0"/>
                <a:sym typeface="Play"/>
              </a:endParaRPr>
            </a:p>
            <a:p>
              <a:pPr defTabSz="883859">
                <a:buClr>
                  <a:srgbClr val="000000"/>
                </a:buClr>
                <a:defRPr/>
              </a:pPr>
              <a:r>
                <a:rPr lang="es-ES" sz="967" b="1" kern="0" dirty="0">
                  <a:solidFill>
                    <a:srgbClr val="5F6062"/>
                  </a:solidFill>
                  <a:latin typeface="Itau Display Pro" panose="020B0503020204020204" pitchFamily="34" charset="0"/>
                  <a:ea typeface="Times New Roman"/>
                  <a:cs typeface="Itau Display Pro" panose="020B0503020204020204" pitchFamily="34" charset="0"/>
                  <a:sym typeface="Times New Roman"/>
                </a:rPr>
                <a:t>Contacto Tesorería</a:t>
              </a:r>
            </a:p>
            <a:p>
              <a:pPr defTabSz="883859">
                <a:buClr>
                  <a:srgbClr val="000000"/>
                </a:buClr>
                <a:defRPr/>
              </a:pPr>
              <a:r>
                <a:rPr lang="es-ES" sz="967" kern="0" dirty="0">
                  <a:solidFill>
                    <a:srgbClr val="5F6062"/>
                  </a:solidFill>
                  <a:latin typeface="Itau Display Pro" panose="020B0503020204020204" pitchFamily="34" charset="0"/>
                  <a:ea typeface="Times New Roman"/>
                  <a:cs typeface="Itau Display Pro" panose="020B0503020204020204" pitchFamily="34" charset="0"/>
                  <a:sym typeface="Times New Roman"/>
                </a:rPr>
                <a:t>macroeconomía@itau.co </a:t>
              </a:r>
            </a:p>
            <a:p>
              <a:pPr defTabSz="883859">
                <a:buClr>
                  <a:srgbClr val="000000"/>
                </a:buClr>
                <a:defRPr/>
              </a:pPr>
              <a:r>
                <a:rPr lang="es-ES" sz="967" kern="0" dirty="0">
                  <a:solidFill>
                    <a:srgbClr val="5F6062"/>
                  </a:solidFill>
                  <a:latin typeface="Itau Display Pro" panose="020B0503020204020204" pitchFamily="34" charset="0"/>
                  <a:ea typeface="Times New Roman"/>
                  <a:cs typeface="Itau Display Pro" panose="020B0503020204020204" pitchFamily="34" charset="0"/>
                  <a:sym typeface="Times New Roman"/>
                </a:rPr>
                <a:t>T. (571) 6448362</a:t>
              </a:r>
              <a:r>
                <a:rPr lang="es-ES" sz="870" kern="0" dirty="0">
                  <a:solidFill>
                    <a:srgbClr val="000000"/>
                  </a:solidFill>
                  <a:latin typeface="Itau Display Pro" panose="020B0503020204020204" pitchFamily="34" charset="0"/>
                  <a:ea typeface="Calibri"/>
                  <a:cs typeface="Itau Display Pro" panose="020B0503020204020204" pitchFamily="34" charset="0"/>
                  <a:sym typeface="Calibri"/>
                </a:rPr>
                <a:t> </a:t>
              </a:r>
              <a:endParaRPr sz="1063" kern="0" dirty="0">
                <a:solidFill>
                  <a:srgbClr val="000000"/>
                </a:solidFill>
                <a:latin typeface="Itau Display Pro" panose="020B0503020204020204" pitchFamily="34" charset="0"/>
                <a:ea typeface="Calibri"/>
                <a:cs typeface="Itau Display Pro" panose="020B0503020204020204" pitchFamily="34" charset="0"/>
                <a:sym typeface="Calibri"/>
              </a:endParaRPr>
            </a:p>
          </p:txBody>
        </p:sp>
      </p:grpSp>
      <p:grpSp>
        <p:nvGrpSpPr>
          <p:cNvPr id="2" name="Grupo 1">
            <a:extLst>
              <a:ext uri="{FF2B5EF4-FFF2-40B4-BE49-F238E27FC236}">
                <a16:creationId xmlns:a16="http://schemas.microsoft.com/office/drawing/2014/main" id="{9F10F6A9-BB00-4FA9-9A1C-31B5DCCEE02D}"/>
              </a:ext>
            </a:extLst>
          </p:cNvPr>
          <p:cNvGrpSpPr/>
          <p:nvPr/>
        </p:nvGrpSpPr>
        <p:grpSpPr>
          <a:xfrm>
            <a:off x="5453592" y="1605812"/>
            <a:ext cx="2338852" cy="3286520"/>
            <a:chOff x="5680752" y="5396571"/>
            <a:chExt cx="2419588" cy="3399969"/>
          </a:xfrm>
        </p:grpSpPr>
        <p:sp>
          <p:nvSpPr>
            <p:cNvPr id="6" name="Google Shape;63;p13">
              <a:extLst>
                <a:ext uri="{FF2B5EF4-FFF2-40B4-BE49-F238E27FC236}">
                  <a16:creationId xmlns:a16="http://schemas.microsoft.com/office/drawing/2014/main" id="{37A35C35-9F27-9019-3408-9E479BDCDFC1}"/>
                </a:ext>
              </a:extLst>
            </p:cNvPr>
            <p:cNvSpPr/>
            <p:nvPr/>
          </p:nvSpPr>
          <p:spPr>
            <a:xfrm>
              <a:off x="5680752" y="5396571"/>
              <a:ext cx="2419588" cy="3399969"/>
            </a:xfrm>
            <a:prstGeom prst="roundRect">
              <a:avLst>
                <a:gd name="adj" fmla="val 16667"/>
              </a:avLst>
            </a:prstGeom>
            <a:solidFill>
              <a:srgbClr val="F2F2F2">
                <a:alpha val="80000"/>
              </a:srgbClr>
            </a:solidFill>
            <a:ln>
              <a:noFill/>
            </a:ln>
          </p:spPr>
          <p:txBody>
            <a:bodyPr spcFirstLastPara="1" wrap="square" lIns="88374" tIns="44175" rIns="88374" bIns="44175" anchor="ctr" anchorCtr="0">
              <a:noAutofit/>
            </a:bodyPr>
            <a:lstStyle/>
            <a:p>
              <a:pPr algn="ctr" defTabSz="883859">
                <a:buClr>
                  <a:srgbClr val="000000"/>
                </a:buClr>
                <a:defRPr/>
              </a:pPr>
              <a:endParaRPr sz="1740" kern="0">
                <a:solidFill>
                  <a:srgbClr val="FFFFFF"/>
                </a:solidFill>
                <a:latin typeface="Itau Display Pro" panose="020B0503020204020204" pitchFamily="34" charset="0"/>
                <a:cs typeface="Itau Display Pro" panose="020B0503020204020204" pitchFamily="34" charset="0"/>
                <a:sym typeface="Arial"/>
              </a:endParaRPr>
            </a:p>
          </p:txBody>
        </p:sp>
        <p:sp>
          <p:nvSpPr>
            <p:cNvPr id="14" name="Google Shape;159;p16">
              <a:extLst>
                <a:ext uri="{FF2B5EF4-FFF2-40B4-BE49-F238E27FC236}">
                  <a16:creationId xmlns:a16="http://schemas.microsoft.com/office/drawing/2014/main" id="{0CCFD18B-D331-4268-9F06-6A539AA79C6F}"/>
                </a:ext>
              </a:extLst>
            </p:cNvPr>
            <p:cNvSpPr txBox="1"/>
            <p:nvPr/>
          </p:nvSpPr>
          <p:spPr>
            <a:xfrm>
              <a:off x="5774671" y="5882700"/>
              <a:ext cx="2291324" cy="2246730"/>
            </a:xfrm>
            <a:prstGeom prst="rect">
              <a:avLst/>
            </a:prstGeom>
            <a:noFill/>
            <a:ln>
              <a:noFill/>
            </a:ln>
          </p:spPr>
          <p:txBody>
            <a:bodyPr spcFirstLastPara="1" wrap="square" lIns="88374" tIns="44175" rIns="88374" bIns="44175" anchor="t" anchorCtr="0">
              <a:noAutofit/>
            </a:bodyPr>
            <a:lstStyle/>
            <a:p>
              <a:pPr defTabSz="883859">
                <a:buClr>
                  <a:srgbClr val="000000"/>
                </a:buClr>
                <a:defRPr/>
              </a:pPr>
              <a:r>
                <a:rPr lang="es-ES" sz="1063" b="1" kern="0" dirty="0">
                  <a:solidFill>
                    <a:srgbClr val="ED7D31"/>
                  </a:solidFill>
                  <a:latin typeface="Itau Display Pro" panose="020B0503020204020204" pitchFamily="34" charset="0"/>
                  <a:ea typeface="Times New Roman"/>
                  <a:cs typeface="Itau Display Pro" panose="020B0503020204020204" pitchFamily="34" charset="0"/>
                  <a:sym typeface="Play"/>
                </a:rPr>
                <a:t>Estrategia de mercados</a:t>
              </a:r>
              <a:endParaRPr sz="1063" b="1"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br>
                <a:rPr lang="es-ES" sz="870" b="1" kern="0" dirty="0">
                  <a:solidFill>
                    <a:srgbClr val="595959"/>
                  </a:solidFill>
                  <a:latin typeface="Itau Display Pro" panose="020B0503020204020204" pitchFamily="34" charset="0"/>
                  <a:ea typeface="Play"/>
                  <a:cs typeface="Itau Display Pro" panose="020B0503020204020204" pitchFamily="34" charset="0"/>
                  <a:sym typeface="Play"/>
                </a:rPr>
              </a:br>
              <a:r>
                <a:rPr lang="es-ES" sz="967" kern="0" dirty="0">
                  <a:solidFill>
                    <a:srgbClr val="595959"/>
                  </a:solidFill>
                  <a:latin typeface="Itau Display Pro" panose="020B0503020204020204" pitchFamily="34" charset="0"/>
                  <a:ea typeface="Play"/>
                  <a:cs typeface="Itau Display Pro" panose="020B0503020204020204" pitchFamily="34" charset="0"/>
                  <a:sym typeface="Play"/>
                </a:rPr>
                <a:t> </a:t>
              </a:r>
              <a:endParaRPr sz="967"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r>
                <a:rPr lang="es-ES" sz="967" b="1" kern="0" dirty="0">
                  <a:solidFill>
                    <a:srgbClr val="595959"/>
                  </a:solidFill>
                  <a:latin typeface="Itau Display Pro" panose="020B0503020204020204" pitchFamily="34" charset="0"/>
                  <a:ea typeface="Play"/>
                  <a:cs typeface="Itau Display Pro" panose="020B0503020204020204" pitchFamily="34" charset="0"/>
                  <a:sym typeface="Play"/>
                </a:rPr>
                <a:t>Valeria Álvarez</a:t>
              </a:r>
            </a:p>
            <a:p>
              <a:pPr defTabSz="883859">
                <a:buClr>
                  <a:srgbClr val="000000"/>
                </a:buClr>
                <a:defRPr/>
              </a:pPr>
              <a:r>
                <a:rPr lang="es-ES" sz="967" kern="0" dirty="0">
                  <a:solidFill>
                    <a:srgbClr val="595959"/>
                  </a:solidFill>
                  <a:latin typeface="Itau Display Pro" panose="020B0503020204020204" pitchFamily="34" charset="0"/>
                  <a:ea typeface="Play"/>
                  <a:cs typeface="Itau Display Pro" panose="020B0503020204020204" pitchFamily="34" charset="0"/>
                  <a:sym typeface="Play"/>
                </a:rPr>
                <a:t>Valeria.alvarez@itau.co</a:t>
              </a:r>
            </a:p>
            <a:p>
              <a:pPr defTabSz="883859">
                <a:buClr>
                  <a:srgbClr val="000000"/>
                </a:buClr>
                <a:defRPr/>
              </a:pPr>
              <a:r>
                <a:rPr lang="es-ES" sz="967" b="1" kern="0" dirty="0">
                  <a:solidFill>
                    <a:srgbClr val="595959"/>
                  </a:solidFill>
                  <a:latin typeface="Itau Display Pro" panose="020B0503020204020204" pitchFamily="34" charset="0"/>
                  <a:ea typeface="Play"/>
                  <a:cs typeface="Itau Display Pro" panose="020B0503020204020204" pitchFamily="34" charset="0"/>
                  <a:sym typeface="Play"/>
                </a:rPr>
                <a:t> </a:t>
              </a:r>
              <a:endParaRPr sz="967"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r>
                <a:rPr lang="en-US" sz="967" b="1" kern="0" dirty="0">
                  <a:solidFill>
                    <a:srgbClr val="595959"/>
                  </a:solidFill>
                  <a:latin typeface="Itau Display Pro" panose="020B0503020204020204" pitchFamily="34" charset="0"/>
                  <a:ea typeface="Play"/>
                  <a:cs typeface="Itau Display Pro" panose="020B0503020204020204" pitchFamily="34" charset="0"/>
                  <a:sym typeface="Play"/>
                </a:rPr>
                <a:t>Sharon Tellez</a:t>
              </a:r>
            </a:p>
            <a:p>
              <a:pPr defTabSz="883859">
                <a:buClr>
                  <a:srgbClr val="000000"/>
                </a:buClr>
                <a:defRPr/>
              </a:pPr>
              <a:r>
                <a:rPr lang="en-US" sz="967" kern="0" dirty="0">
                  <a:solidFill>
                    <a:srgbClr val="595959"/>
                  </a:solidFill>
                  <a:latin typeface="Itau Display Pro" panose="020B0503020204020204" pitchFamily="34" charset="0"/>
                  <a:ea typeface="Play"/>
                  <a:cs typeface="Itau Display Pro" panose="020B0503020204020204" pitchFamily="34" charset="0"/>
                  <a:sym typeface="Play"/>
                  <a:hlinkClick r:id="rId3"/>
                </a:rPr>
                <a:t>sharon.vargas@itau.co</a:t>
              </a:r>
              <a:endParaRPr lang="en-US" sz="967" kern="0" dirty="0">
                <a:solidFill>
                  <a:srgbClr val="595959"/>
                </a:solidFill>
                <a:latin typeface="Itau Display Pro" panose="020B0503020204020204" pitchFamily="34" charset="0"/>
                <a:ea typeface="Play"/>
                <a:cs typeface="Itau Display Pro" panose="020B0503020204020204" pitchFamily="34" charset="0"/>
                <a:sym typeface="Play"/>
              </a:endParaRPr>
            </a:p>
            <a:p>
              <a:pPr defTabSz="883859">
                <a:buClr>
                  <a:srgbClr val="000000"/>
                </a:buClr>
                <a:defRPr/>
              </a:pPr>
              <a:endParaRPr lang="es-ES" sz="967" kern="0" dirty="0">
                <a:solidFill>
                  <a:srgbClr val="5F6062"/>
                </a:solidFill>
                <a:latin typeface="Itau Display Pro" panose="020B0503020204020204" pitchFamily="34" charset="0"/>
                <a:ea typeface="Times New Roman"/>
                <a:cs typeface="Itau Display Pro" panose="020B0503020204020204" pitchFamily="34" charset="0"/>
                <a:sym typeface="Play"/>
              </a:endParaRPr>
            </a:p>
            <a:p>
              <a:pPr defTabSz="883859">
                <a:buClr>
                  <a:srgbClr val="000000"/>
                </a:buClr>
                <a:defRPr/>
              </a:pPr>
              <a:r>
                <a:rPr lang="es-ES" sz="967" b="1" kern="0" dirty="0">
                  <a:solidFill>
                    <a:srgbClr val="5F6062"/>
                  </a:solidFill>
                  <a:latin typeface="Itau Display Pro" panose="020B0503020204020204" pitchFamily="34" charset="0"/>
                  <a:ea typeface="Times New Roman"/>
                  <a:cs typeface="Itau Display Pro" panose="020B0503020204020204" pitchFamily="34" charset="0"/>
                  <a:sym typeface="Times New Roman"/>
                </a:rPr>
                <a:t>Contacto Itaú Comisionista</a:t>
              </a:r>
            </a:p>
            <a:p>
              <a:pPr defTabSz="883859">
                <a:buClr>
                  <a:srgbClr val="000000"/>
                </a:buClr>
                <a:defRPr/>
              </a:pPr>
              <a:r>
                <a:rPr lang="es-ES" sz="967" kern="0" dirty="0">
                  <a:solidFill>
                    <a:srgbClr val="5F6062"/>
                  </a:solidFill>
                  <a:latin typeface="Itau Display Pro" panose="020B0503020204020204" pitchFamily="34" charset="0"/>
                  <a:ea typeface="Times New Roman"/>
                  <a:cs typeface="Itau Display Pro" panose="020B0503020204020204" pitchFamily="34" charset="0"/>
                  <a:sym typeface="Times New Roman"/>
                </a:rPr>
                <a:t>estrategiaitaucomisionista@itau.co</a:t>
              </a:r>
            </a:p>
            <a:p>
              <a:pPr defTabSz="883859">
                <a:buClr>
                  <a:srgbClr val="000000"/>
                </a:buClr>
                <a:defRPr/>
              </a:pPr>
              <a:r>
                <a:rPr lang="es-ES" sz="967" kern="0" dirty="0">
                  <a:solidFill>
                    <a:srgbClr val="5F6062"/>
                  </a:solidFill>
                  <a:latin typeface="Itau Display Pro" panose="020B0503020204020204" pitchFamily="34" charset="0"/>
                  <a:ea typeface="Times New Roman"/>
                  <a:cs typeface="Itau Display Pro" panose="020B0503020204020204" pitchFamily="34" charset="0"/>
                  <a:sym typeface="Times New Roman"/>
                </a:rPr>
                <a:t>T. (571) 3394540</a:t>
              </a:r>
              <a:endParaRPr sz="967" kern="0" dirty="0">
                <a:solidFill>
                  <a:srgbClr val="5F6062"/>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r>
                <a:rPr lang="es-ES" sz="870" kern="0" dirty="0">
                  <a:solidFill>
                    <a:srgbClr val="000000"/>
                  </a:solidFill>
                  <a:latin typeface="Itau Display Pro" panose="020B0503020204020204" pitchFamily="34" charset="0"/>
                  <a:ea typeface="Play"/>
                  <a:cs typeface="Itau Display Pro" panose="020B0503020204020204" pitchFamily="34" charset="0"/>
                  <a:sym typeface="Play"/>
                </a:rPr>
                <a:t> </a:t>
              </a:r>
              <a:endParaRPr sz="1160"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r>
                <a:rPr lang="es-ES" sz="870" kern="0" dirty="0">
                  <a:solidFill>
                    <a:srgbClr val="000000"/>
                  </a:solidFill>
                  <a:latin typeface="Itau Display Pro" panose="020B0503020204020204" pitchFamily="34" charset="0"/>
                  <a:ea typeface="Play"/>
                  <a:cs typeface="Itau Display Pro" panose="020B0503020204020204" pitchFamily="34" charset="0"/>
                  <a:sym typeface="Play"/>
                </a:rPr>
                <a:t> </a:t>
              </a:r>
              <a:endParaRPr sz="1160"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buClr>
                  <a:srgbClr val="000000"/>
                </a:buClr>
                <a:defRPr/>
              </a:pPr>
              <a:r>
                <a:rPr lang="es-ES" sz="870" b="1" kern="0" dirty="0">
                  <a:solidFill>
                    <a:srgbClr val="595959"/>
                  </a:solidFill>
                  <a:latin typeface="Itau Display Pro" panose="020B0503020204020204" pitchFamily="34" charset="0"/>
                  <a:ea typeface="Play"/>
                  <a:cs typeface="Itau Display Pro" panose="020B0503020204020204" pitchFamily="34" charset="0"/>
                  <a:sym typeface="Play"/>
                </a:rPr>
                <a:t> </a:t>
              </a:r>
              <a:endParaRPr sz="1160" kern="0" dirty="0">
                <a:solidFill>
                  <a:srgbClr val="000000"/>
                </a:solidFill>
                <a:latin typeface="Itau Display Pro" panose="020B0503020204020204" pitchFamily="34" charset="0"/>
                <a:ea typeface="Times New Roman"/>
                <a:cs typeface="Itau Display Pro" panose="020B0503020204020204" pitchFamily="34" charset="0"/>
                <a:sym typeface="Times New Roman"/>
              </a:endParaRPr>
            </a:p>
            <a:p>
              <a:pPr defTabSz="883859">
                <a:lnSpc>
                  <a:spcPct val="107000"/>
                </a:lnSpc>
                <a:buClr>
                  <a:srgbClr val="000000"/>
                </a:buClr>
                <a:defRPr/>
              </a:pPr>
              <a:r>
                <a:rPr lang="es-ES" sz="870" kern="0" dirty="0">
                  <a:solidFill>
                    <a:srgbClr val="000000"/>
                  </a:solidFill>
                  <a:latin typeface="Itau Display Pro" panose="020B0503020204020204" pitchFamily="34" charset="0"/>
                  <a:ea typeface="Calibri"/>
                  <a:cs typeface="Itau Display Pro" panose="020B0503020204020204" pitchFamily="34" charset="0"/>
                  <a:sym typeface="Calibri"/>
                </a:rPr>
                <a:t> </a:t>
              </a:r>
              <a:endParaRPr sz="1063" kern="0" dirty="0">
                <a:solidFill>
                  <a:srgbClr val="000000"/>
                </a:solidFill>
                <a:latin typeface="Itau Display Pro" panose="020B0503020204020204" pitchFamily="34" charset="0"/>
                <a:ea typeface="Calibri"/>
                <a:cs typeface="Itau Display Pro" panose="020B0503020204020204" pitchFamily="34" charset="0"/>
                <a:sym typeface="Calibri"/>
              </a:endParaRPr>
            </a:p>
            <a:p>
              <a:pPr defTabSz="883859">
                <a:lnSpc>
                  <a:spcPct val="107000"/>
                </a:lnSpc>
                <a:spcBef>
                  <a:spcPts val="773"/>
                </a:spcBef>
                <a:buClr>
                  <a:srgbClr val="000000"/>
                </a:buClr>
                <a:defRPr/>
              </a:pPr>
              <a:r>
                <a:rPr lang="es-ES" sz="870" kern="0" dirty="0">
                  <a:solidFill>
                    <a:srgbClr val="000000"/>
                  </a:solidFill>
                  <a:latin typeface="Itau Display Pro" panose="020B0503020204020204" pitchFamily="34" charset="0"/>
                  <a:ea typeface="Calibri"/>
                  <a:cs typeface="Itau Display Pro" panose="020B0503020204020204" pitchFamily="34" charset="0"/>
                  <a:sym typeface="Calibri"/>
                </a:rPr>
                <a:t> </a:t>
              </a:r>
              <a:endParaRPr sz="1063" kern="0" dirty="0">
                <a:solidFill>
                  <a:srgbClr val="000000"/>
                </a:solidFill>
                <a:latin typeface="Itau Display Pro" panose="020B0503020204020204" pitchFamily="34" charset="0"/>
                <a:ea typeface="Calibri"/>
                <a:cs typeface="Itau Display Pro" panose="020B0503020204020204" pitchFamily="34" charset="0"/>
                <a:sym typeface="Calibri"/>
              </a:endParaRPr>
            </a:p>
          </p:txBody>
        </p:sp>
      </p:grpSp>
      <p:sp>
        <p:nvSpPr>
          <p:cNvPr id="11" name="Google Shape;83;p14">
            <a:extLst>
              <a:ext uri="{FF2B5EF4-FFF2-40B4-BE49-F238E27FC236}">
                <a16:creationId xmlns:a16="http://schemas.microsoft.com/office/drawing/2014/main" id="{EF3754D8-B4B5-8563-F4D1-C632FD022DD5}"/>
              </a:ext>
            </a:extLst>
          </p:cNvPr>
          <p:cNvSpPr/>
          <p:nvPr/>
        </p:nvSpPr>
        <p:spPr>
          <a:xfrm>
            <a:off x="1971826" y="6344803"/>
            <a:ext cx="6386026" cy="493591"/>
          </a:xfrm>
          <a:prstGeom prst="rect">
            <a:avLst/>
          </a:prstGeom>
          <a:solidFill>
            <a:srgbClr val="FFFFFF"/>
          </a:solidFill>
          <a:ln>
            <a:noFill/>
          </a:ln>
        </p:spPr>
        <p:txBody>
          <a:bodyPr spcFirstLastPara="1" wrap="square" lIns="85113" tIns="42545" rIns="85113" bIns="42545" anchor="t" anchorCtr="0">
            <a:noAutofit/>
          </a:bodyPr>
          <a:lstStyle/>
          <a:p>
            <a:pPr defTabSz="851306">
              <a:lnSpc>
                <a:spcPct val="87500"/>
              </a:lnSpc>
              <a:buClr>
                <a:srgbClr val="000000"/>
              </a:buClr>
              <a:defRPr/>
            </a:pPr>
            <a:r>
              <a:rPr lang="es-ES" sz="1303" b="1" kern="0" dirty="0">
                <a:latin typeface="Itau Display Pro" panose="020B0503020204020204" pitchFamily="34" charset="0"/>
                <a:ea typeface="Play"/>
                <a:cs typeface="Itau Display Pro" panose="020B0503020204020204" pitchFamily="34" charset="0"/>
                <a:sym typeface="Play"/>
              </a:rPr>
              <a:t>Conoce más en nuestro portal:</a:t>
            </a:r>
            <a:endParaRPr lang="es-ES" sz="1303" b="1" kern="0" dirty="0">
              <a:latin typeface="Itau Display Pro" panose="020B0503020204020204" pitchFamily="34" charset="0"/>
              <a:ea typeface="Play"/>
              <a:cs typeface="Itau Display Pro" panose="020B0503020204020204" pitchFamily="34" charset="0"/>
              <a:sym typeface="Play"/>
              <a:hlinkClick r:id="rId4">
                <a:extLst>
                  <a:ext uri="{A12FA001-AC4F-418D-AE19-62706E023703}">
                    <ahyp:hlinkClr xmlns:ahyp="http://schemas.microsoft.com/office/drawing/2018/hyperlinkcolor" val="tx"/>
                  </a:ext>
                </a:extLst>
              </a:hlinkClick>
            </a:endParaRPr>
          </a:p>
          <a:p>
            <a:pPr defTabSz="851306">
              <a:lnSpc>
                <a:spcPct val="87500"/>
              </a:lnSpc>
              <a:buClr>
                <a:srgbClr val="000000"/>
              </a:buClr>
              <a:defRPr/>
            </a:pPr>
            <a:r>
              <a:rPr lang="es-ES" sz="1303" u="sng" kern="0" dirty="0">
                <a:solidFill>
                  <a:schemeClr val="accent5"/>
                </a:solidFill>
                <a:latin typeface="Itau Display Pro" panose="020B0503020204020204" pitchFamily="34" charset="0"/>
                <a:ea typeface="Play"/>
                <a:cs typeface="Itau Display Pro" panose="020B0503020204020204" pitchFamily="34" charset="0"/>
                <a:sym typeface="Play"/>
                <a:hlinkClick r:id="rId4">
                  <a:extLst>
                    <a:ext uri="{A12FA001-AC4F-418D-AE19-62706E023703}">
                      <ahyp:hlinkClr xmlns:ahyp="http://schemas.microsoft.com/office/drawing/2018/hyperlinkcolor" val="tx"/>
                    </a:ext>
                  </a:extLst>
                </a:hlinkClick>
              </a:rPr>
              <a:t>www.banco.itau.co/web/personas/análisis-</a:t>
            </a:r>
            <a:r>
              <a:rPr lang="es-ES" sz="1303" u="sng" kern="0" dirty="0" err="1">
                <a:solidFill>
                  <a:schemeClr val="accent5"/>
                </a:solidFill>
                <a:latin typeface="Itau Display Pro" panose="020B0503020204020204" pitchFamily="34" charset="0"/>
                <a:ea typeface="Play"/>
                <a:cs typeface="Itau Display Pro" panose="020B0503020204020204" pitchFamily="34" charset="0"/>
                <a:sym typeface="Play"/>
                <a:hlinkClick r:id="rId4">
                  <a:extLst>
                    <a:ext uri="{A12FA001-AC4F-418D-AE19-62706E023703}">
                      <ahyp:hlinkClr xmlns:ahyp="http://schemas.microsoft.com/office/drawing/2018/hyperlinkcolor" val="tx"/>
                    </a:ext>
                  </a:extLst>
                </a:hlinkClick>
              </a:rPr>
              <a:t>economico</a:t>
            </a:r>
            <a:r>
              <a:rPr lang="es-ES" sz="1303" u="sng" kern="0" dirty="0">
                <a:solidFill>
                  <a:schemeClr val="accent5"/>
                </a:solidFill>
                <a:latin typeface="Itau Display Pro" panose="020B0503020204020204" pitchFamily="34" charset="0"/>
                <a:ea typeface="Play"/>
                <a:cs typeface="Itau Display Pro" panose="020B0503020204020204" pitchFamily="34" charset="0"/>
                <a:sym typeface="Play"/>
              </a:rPr>
              <a:t> - y -estrategia</a:t>
            </a:r>
            <a:endParaRPr sz="1303" u="sng" kern="0" dirty="0">
              <a:solidFill>
                <a:schemeClr val="accent5"/>
              </a:solidFill>
              <a:latin typeface="Itau Display Pro" panose="020B0503020204020204" pitchFamily="34" charset="0"/>
              <a:ea typeface="Play"/>
              <a:cs typeface="Itau Display Pro" panose="020B0503020204020204" pitchFamily="34" charset="0"/>
              <a:sym typeface="Play"/>
            </a:endParaRPr>
          </a:p>
        </p:txBody>
      </p:sp>
      <p:pic>
        <p:nvPicPr>
          <p:cNvPr id="27" name="Imagen 26" descr="Logotipo&#10;&#10;Descripción generada automáticamente">
            <a:extLst>
              <a:ext uri="{FF2B5EF4-FFF2-40B4-BE49-F238E27FC236}">
                <a16:creationId xmlns:a16="http://schemas.microsoft.com/office/drawing/2014/main" id="{EEE65542-4D97-4E6A-982E-CC3E327B15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1396" y="41998"/>
            <a:ext cx="1169367" cy="1169367"/>
          </a:xfrm>
          <a:prstGeom prst="rect">
            <a:avLst/>
          </a:prstGeom>
        </p:spPr>
      </p:pic>
      <p:grpSp>
        <p:nvGrpSpPr>
          <p:cNvPr id="28" name="Grupo 27">
            <a:extLst>
              <a:ext uri="{FF2B5EF4-FFF2-40B4-BE49-F238E27FC236}">
                <a16:creationId xmlns:a16="http://schemas.microsoft.com/office/drawing/2014/main" id="{D574FCB2-974B-47AA-B44F-A67B5949F01D}"/>
              </a:ext>
            </a:extLst>
          </p:cNvPr>
          <p:cNvGrpSpPr/>
          <p:nvPr/>
        </p:nvGrpSpPr>
        <p:grpSpPr>
          <a:xfrm>
            <a:off x="62574" y="4219807"/>
            <a:ext cx="8578189" cy="3573948"/>
            <a:chOff x="-1427" y="3478484"/>
            <a:chExt cx="8578189" cy="3573948"/>
          </a:xfrm>
        </p:grpSpPr>
        <p:pic>
          <p:nvPicPr>
            <p:cNvPr id="29" name="Imagen 28">
              <a:extLst>
                <a:ext uri="{FF2B5EF4-FFF2-40B4-BE49-F238E27FC236}">
                  <a16:creationId xmlns:a16="http://schemas.microsoft.com/office/drawing/2014/main" id="{B49404BE-424A-48AE-809D-2D9EA4FC6D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7" y="4386929"/>
              <a:ext cx="436214" cy="1665542"/>
            </a:xfrm>
            <a:prstGeom prst="rect">
              <a:avLst/>
            </a:prstGeom>
          </p:spPr>
        </p:pic>
        <p:pic>
          <p:nvPicPr>
            <p:cNvPr id="31" name="Imagen 30">
              <a:extLst>
                <a:ext uri="{FF2B5EF4-FFF2-40B4-BE49-F238E27FC236}">
                  <a16:creationId xmlns:a16="http://schemas.microsoft.com/office/drawing/2014/main" id="{824CDD9F-1251-40F3-A0E0-DCA5F4F19C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42162" y="5477947"/>
              <a:ext cx="431380" cy="1574485"/>
            </a:xfrm>
            <a:prstGeom prst="rect">
              <a:avLst/>
            </a:prstGeom>
          </p:spPr>
        </p:pic>
        <p:pic>
          <p:nvPicPr>
            <p:cNvPr id="32" name="Imagen 31" descr="Imagen que contiene Gráfico&#10;&#10;Descripción generada automáticamente">
              <a:extLst>
                <a:ext uri="{FF2B5EF4-FFF2-40B4-BE49-F238E27FC236}">
                  <a16:creationId xmlns:a16="http://schemas.microsoft.com/office/drawing/2014/main" id="{4FDCD45A-3535-46A1-BFB5-206A9E6AFE06}"/>
                </a:ext>
              </a:extLst>
            </p:cNvPr>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04599" y="3478484"/>
              <a:ext cx="472163" cy="2015192"/>
            </a:xfrm>
            <a:prstGeom prst="rect">
              <a:avLst/>
            </a:prstGeom>
          </p:spPr>
        </p:pic>
      </p:grpSp>
      <p:pic>
        <p:nvPicPr>
          <p:cNvPr id="13" name="Imagen 12" descr="Interfaz de usuario gráfica, Sitio web&#10;&#10;Descripción generada automáticamente">
            <a:extLst>
              <a:ext uri="{FF2B5EF4-FFF2-40B4-BE49-F238E27FC236}">
                <a16:creationId xmlns:a16="http://schemas.microsoft.com/office/drawing/2014/main" id="{EAEF931C-28D6-A8F0-3BF2-4547CF2CB7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4295" y="7043585"/>
            <a:ext cx="5852172" cy="3291847"/>
          </a:xfrm>
          <a:prstGeom prst="rect">
            <a:avLst/>
          </a:prstGeom>
        </p:spPr>
      </p:pic>
    </p:spTree>
    <p:extLst>
      <p:ext uri="{BB962C8B-B14F-4D97-AF65-F5344CB8AC3E}">
        <p14:creationId xmlns:p14="http://schemas.microsoft.com/office/powerpoint/2010/main" val="134422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a:extLst>
              <a:ext uri="{FF2B5EF4-FFF2-40B4-BE49-F238E27FC236}">
                <a16:creationId xmlns:a16="http://schemas.microsoft.com/office/drawing/2014/main" id="{C12011E2-BD40-EC0B-97D9-F797AC5FA457}"/>
              </a:ext>
            </a:extLst>
          </p:cNvPr>
          <p:cNvSpPr txBox="1"/>
          <p:nvPr/>
        </p:nvSpPr>
        <p:spPr>
          <a:xfrm>
            <a:off x="638469" y="2818229"/>
            <a:ext cx="7253389" cy="1361911"/>
          </a:xfrm>
          <a:prstGeom prst="rect">
            <a:avLst/>
          </a:prstGeom>
          <a:noFill/>
        </p:spPr>
        <p:txBody>
          <a:bodyPr wrap="square" rtlCol="0">
            <a:spAutoFit/>
          </a:bodyPr>
          <a:lstStyle/>
          <a:p>
            <a:pPr defTabSz="1110728">
              <a:defRPr/>
            </a:pPr>
            <a:r>
              <a:rPr lang="es-CO" sz="1050" b="1" kern="0" dirty="0">
                <a:latin typeface="Itau Display Pro Light" panose="020B0403020204020204" pitchFamily="34" charset="0"/>
                <a:cs typeface="Itau Display Pro Light" panose="020B0403020204020204" pitchFamily="34" charset="0"/>
              </a:rPr>
              <a:t>Condiciones de uso</a:t>
            </a:r>
            <a:endParaRPr lang="es-CO" sz="1050" b="1" kern="0" dirty="0">
              <a:solidFill>
                <a:srgbClr val="FFFFFF">
                  <a:lumMod val="65000"/>
                </a:srgbClr>
              </a:solidFill>
              <a:latin typeface="Itau Display Pro Light" panose="020B0403020204020204" pitchFamily="34" charset="0"/>
              <a:cs typeface="Itau Display Pro Light" panose="020B0403020204020204" pitchFamily="34" charset="0"/>
            </a:endParaRPr>
          </a:p>
          <a:p>
            <a:pPr defTabSz="1110728">
              <a:defRPr/>
            </a:pPr>
            <a:r>
              <a:rPr lang="es-CO" sz="800" kern="0" dirty="0">
                <a:solidFill>
                  <a:srgbClr val="FFFFFF">
                    <a:lumMod val="65000"/>
                  </a:srgbClr>
                </a:solidFill>
                <a:latin typeface="Itau Display Pro" panose="020B0503020204020204" pitchFamily="34" charset="0"/>
                <a:cs typeface="Itau Display Pro" panose="020B0503020204020204" pitchFamily="34" charset="0"/>
              </a:rPr>
              <a:t>Las empresas Itaú, entre ellas Itaú CorpBanca Colombia S.A. y sus filiales Itaú Securities Services Colombia S.A., Itaú Asset Management Colombia S.A., Itaú Comisionista de Bolsa Colombia S.A. y/o Itaú Casa de Valores S.A. no se responsabilizan por la información contenida en la presente Publicación, su divulgación únicamente tiene efectos informativos y por tanto es importante resaltar que: a) Esta Publicación no constituye ni puede </a:t>
            </a:r>
            <a:r>
              <a:rPr lang="es-CO" sz="800" kern="0">
                <a:solidFill>
                  <a:srgbClr val="FFFFFF">
                    <a:lumMod val="65000"/>
                  </a:srgbClr>
                </a:solidFill>
                <a:latin typeface="Itau Display Pro" panose="020B0503020204020204" pitchFamily="34" charset="0"/>
                <a:cs typeface="Itau Display Pro" panose="020B0503020204020204" pitchFamily="34" charset="0"/>
              </a:rPr>
              <a:t>ser interpretada </a:t>
            </a:r>
            <a:r>
              <a:rPr lang="es-CO" sz="800" kern="0" dirty="0">
                <a:solidFill>
                  <a:srgbClr val="FFFFFF">
                    <a:lumMod val="65000"/>
                  </a:srgbClr>
                </a:solidFill>
                <a:latin typeface="Itau Display Pro" panose="020B0503020204020204" pitchFamily="34" charset="0"/>
                <a:cs typeface="Itau Display Pro" panose="020B0503020204020204" pitchFamily="34" charset="0"/>
              </a:rPr>
              <a:t>como una recomendación o asesoría para tomar alguna decisión o acción de parte de los clientes o como una oferta por parte de las empresas de Itaú y sólo representa </a:t>
            </a:r>
            <a:r>
              <a:rPr lang="es-CO" sz="800" kern="0">
                <a:solidFill>
                  <a:srgbClr val="FFFFFF">
                    <a:lumMod val="65000"/>
                  </a:srgbClr>
                </a:solidFill>
                <a:latin typeface="Itau Display Pro" panose="020B0503020204020204" pitchFamily="34" charset="0"/>
                <a:cs typeface="Itau Display Pro" panose="020B0503020204020204" pitchFamily="34" charset="0"/>
              </a:rPr>
              <a:t>una interpretación </a:t>
            </a:r>
            <a:r>
              <a:rPr lang="es-CO" sz="800" kern="0" dirty="0">
                <a:solidFill>
                  <a:srgbClr val="FFFFFF">
                    <a:lumMod val="65000"/>
                  </a:srgbClr>
                </a:solidFill>
                <a:latin typeface="Itau Display Pro" panose="020B0503020204020204" pitchFamily="34" charset="0"/>
                <a:cs typeface="Itau Display Pro" panose="020B0503020204020204" pitchFamily="34" charset="0"/>
              </a:rPr>
              <a:t>realizada por quienes la escriben, el contenido y alcance de </a:t>
            </a:r>
            <a:r>
              <a:rPr lang="es-CO" sz="800" kern="0">
                <a:solidFill>
                  <a:srgbClr val="FFFFFF">
                    <a:lumMod val="65000"/>
                  </a:srgbClr>
                </a:solidFill>
                <a:latin typeface="Itau Display Pro" panose="020B0503020204020204" pitchFamily="34" charset="0"/>
                <a:cs typeface="Itau Display Pro" panose="020B0503020204020204" pitchFamily="34" charset="0"/>
              </a:rPr>
              <a:t>la interpretación </a:t>
            </a:r>
            <a:r>
              <a:rPr lang="es-CO" sz="800" kern="0" dirty="0">
                <a:solidFill>
                  <a:srgbClr val="FFFFFF">
                    <a:lumMod val="65000"/>
                  </a:srgbClr>
                </a:solidFill>
                <a:latin typeface="Itau Display Pro" panose="020B0503020204020204" pitchFamily="34" charset="0"/>
                <a:cs typeface="Itau Display Pro" panose="020B0503020204020204" pitchFamily="34" charset="0"/>
              </a:rPr>
              <a:t>puede variar sin previo aviso según el comportamiento de los mercados b) El contenido de la Publicación ha sido obtenido de fuentes de información públicas y consideradas creíbles, las empresas de Itaú no garantizan la exactitud de la misma, ni se comprometen a actualizarla. La operativa de mercados financieros puede conllevar riesgos considerables y requiere una vigilancia constante de las posiciones que se adquieren y del entorno del mercado. c) Las empresas de Itaú no asumen responsabilidad alguna por pérdidas derivadas por la acción u omisión del uso de la información, operaciones, prácticas o procedimientos descritos en la Publicación. d) La distribución de ésta Publicación se encuentra prohibida sin el permiso explícito de las empresas de Itaú.</a:t>
            </a:r>
          </a:p>
        </p:txBody>
      </p:sp>
      <p:sp>
        <p:nvSpPr>
          <p:cNvPr id="5" name="Google Shape;161;p16">
            <a:extLst>
              <a:ext uri="{FF2B5EF4-FFF2-40B4-BE49-F238E27FC236}">
                <a16:creationId xmlns:a16="http://schemas.microsoft.com/office/drawing/2014/main" id="{8C071815-9027-EE5E-97CA-09B671B9778B}"/>
              </a:ext>
            </a:extLst>
          </p:cNvPr>
          <p:cNvSpPr txBox="1"/>
          <p:nvPr/>
        </p:nvSpPr>
        <p:spPr>
          <a:xfrm>
            <a:off x="657887" y="1297255"/>
            <a:ext cx="7253389" cy="1831747"/>
          </a:xfrm>
          <a:prstGeom prst="rect">
            <a:avLst/>
          </a:prstGeom>
          <a:noFill/>
          <a:ln>
            <a:noFill/>
          </a:ln>
        </p:spPr>
        <p:txBody>
          <a:bodyPr spcFirstLastPara="1" wrap="square" lIns="91425" tIns="45700" rIns="91425" bIns="45700" anchor="t" anchorCtr="0">
            <a:noAutofit/>
          </a:bodyPr>
          <a:lstStyle/>
          <a:p>
            <a:pPr defTabSz="914400">
              <a:lnSpc>
                <a:spcPct val="107000"/>
              </a:lnSpc>
              <a:buClr>
                <a:srgbClr val="000000"/>
              </a:buClr>
              <a:defRPr/>
            </a:pPr>
            <a:r>
              <a:rPr lang="es-ES" sz="1050" b="1" kern="0" dirty="0">
                <a:latin typeface="Itau Display Pro Light" panose="020B0403020204020204" pitchFamily="34" charset="0"/>
                <a:ea typeface="Play"/>
                <a:cs typeface="Itau Display Pro Light" panose="020B0403020204020204" pitchFamily="34" charset="0"/>
                <a:sym typeface="Play"/>
              </a:rPr>
              <a:t>Información relevante</a:t>
            </a:r>
            <a:endParaRPr lang="es-ES" sz="1050" b="1" kern="0" dirty="0">
              <a:latin typeface="Itau Display Pro Light" panose="020B0403020204020204" pitchFamily="34" charset="0"/>
              <a:ea typeface="Play"/>
              <a:cs typeface="Itau Display Pro Light" panose="020B0403020204020204" pitchFamily="34" charset="0"/>
              <a:sym typeface="Calibri"/>
            </a:endParaRPr>
          </a:p>
          <a:p>
            <a:pPr defTabSz="914400">
              <a:lnSpc>
                <a:spcPct val="107000"/>
              </a:lnSpc>
              <a:buClr>
                <a:srgbClr val="000000"/>
              </a:buClr>
              <a:defRPr/>
            </a:pPr>
            <a:r>
              <a:rPr lang="es-ES" sz="800" kern="0" dirty="0">
                <a:solidFill>
                  <a:srgbClr val="FFFFFF">
                    <a:lumMod val="65000"/>
                  </a:srgbClr>
                </a:solidFill>
                <a:latin typeface="Itau Display Pro" panose="020B0503020204020204" pitchFamily="34" charset="0"/>
                <a:ea typeface="Play"/>
                <a:cs typeface="Itau Display Pro" panose="020B0503020204020204" pitchFamily="34" charset="0"/>
                <a:sym typeface="Play"/>
              </a:rPr>
              <a:t>La información contenida en este informe fue producida por Itaú Colombia S.A, a partir de las condiciones actuales del mercado y las recientes coyunturas económicas, basada en información y datos obtenidos de fuentes públicas, que se consideran fidedignas, pero cuya veracidad no se garantiza. Esta información no constituye y, en ningún caso, debe interpretarse como una oferta de negocio jurídico o solicitud para comprar o vender algún instrumento financiero, o para participar en una estrategia de negocio en particular en cualquier jurisdicción. Toda la información y estimaciones que aquí se presentan derivan de nuestros estudios internos y pueden ser modificadas en cualquier momento sin previo aviso. Itaú Colombia S.A. no asume ningún tipo de responsabilidad legal por las decisiones de inversión basadas en la información contenida y divulgada en este documento. Asimismo, el presente documento de análisis no puede entenderse como asesoría en los temas que trata por parte de quien lo recibe. Este informe fue preparado y publicado por el equipo de Itaú Análisis Económico de Itaú Colombia S.A. Este material es para uso exclusivo de sus receptores y su contenido no puede ser reproducido, publicado o redistribuido en ninguna forma, en todo o en parte, sin la autorización previa de Itaú Colombia S.A.El contenido de la presente comunicación o mensaje no constituye una recomendación profesional para realizar inversiones en los términos del artículo 2.40.1.1.2 del Decreto 2555 de 2010 o las normas que lo modifiquen, sustituyan o complementen.</a:t>
            </a:r>
            <a:endParaRPr sz="800" kern="0" dirty="0">
              <a:solidFill>
                <a:srgbClr val="FFFFFF">
                  <a:lumMod val="65000"/>
                </a:srgbClr>
              </a:solidFill>
              <a:latin typeface="Itau Display Pro" panose="020B0503020204020204" pitchFamily="34" charset="0"/>
              <a:ea typeface="Calibri"/>
              <a:cs typeface="Itau Display Pro" panose="020B0503020204020204" pitchFamily="34" charset="0"/>
              <a:sym typeface="Calibri"/>
            </a:endParaRPr>
          </a:p>
        </p:txBody>
      </p:sp>
      <p:sp>
        <p:nvSpPr>
          <p:cNvPr id="6" name="1 CuadroTexto">
            <a:extLst>
              <a:ext uri="{FF2B5EF4-FFF2-40B4-BE49-F238E27FC236}">
                <a16:creationId xmlns:a16="http://schemas.microsoft.com/office/drawing/2014/main" id="{803FE7B4-6CED-4796-C6E9-A125AD2C226E}"/>
              </a:ext>
            </a:extLst>
          </p:cNvPr>
          <p:cNvSpPr txBox="1"/>
          <p:nvPr/>
        </p:nvSpPr>
        <p:spPr>
          <a:xfrm>
            <a:off x="638469" y="7394304"/>
            <a:ext cx="7253388" cy="2593018"/>
          </a:xfrm>
          <a:prstGeom prst="rect">
            <a:avLst/>
          </a:prstGeom>
          <a:noFill/>
        </p:spPr>
        <p:txBody>
          <a:bodyPr wrap="square" rtlCol="0">
            <a:spAutoFit/>
          </a:bodyPr>
          <a:lstStyle/>
          <a:p>
            <a:pPr defTabSz="1110728">
              <a:defRPr/>
            </a:pPr>
            <a:r>
              <a:rPr lang="es-CO" sz="1050" b="1" dirty="0">
                <a:latin typeface="Itau Display Pro Light" panose="020B0403020204020204" pitchFamily="34" charset="0"/>
                <a:cs typeface="Itau Display Pro Light" panose="020B0403020204020204" pitchFamily="34" charset="0"/>
              </a:rPr>
              <a:t>Condiciones de uso</a:t>
            </a:r>
          </a:p>
          <a:p>
            <a:pPr defTabSz="1110728">
              <a:defRPr/>
            </a:pPr>
            <a:r>
              <a:rPr lang="es-CO" sz="800" dirty="0">
                <a:solidFill>
                  <a:srgbClr val="FFFFFF">
                    <a:lumMod val="50000"/>
                  </a:srgbClr>
                </a:solidFill>
                <a:latin typeface="Itau Display Pro Light" panose="020B0403020204020204" pitchFamily="34" charset="0"/>
                <a:cs typeface="Itau Display Pro Light" panose="020B0403020204020204" pitchFamily="34" charset="0"/>
              </a:rPr>
              <a:t>Este reporte ha sido preparado por el área de Estrategia de Itau Comisionista de Bolsa S.A. </a:t>
            </a:r>
          </a:p>
          <a:p>
            <a:pPr defTabSz="1110728">
              <a:defRPr/>
            </a:pPr>
            <a:r>
              <a:rPr lang="es-CO" sz="800" dirty="0">
                <a:solidFill>
                  <a:srgbClr val="FFFFFF">
                    <a:lumMod val="50000"/>
                  </a:srgbClr>
                </a:solidFill>
                <a:latin typeface="Itau Display Pro Light" panose="020B0403020204020204" pitchFamily="34" charset="0"/>
                <a:cs typeface="Itau Display Pro Light" panose="020B0403020204020204" pitchFamily="34" charset="0"/>
              </a:rPr>
              <a:t>Las empresas del Grupo Empresarial Itaú, entre ellas Itaú CorpBanca Colombia S.A. y sus filiales Itaú Securities Services Colombia S.A., Itaú Asset Management Colombia S.A., Itaú Comisionista de Bolsa Colombia S.A. e Itaú Casa de Valores S.A., no se responsabilizan por la calidad de la información contenida en la presente publicación. La divulgación de este documento únicamente tiene efectos informativos, y por tanto es importante resaltar: (a) El contenido de la presente publicación no constituye una recomendación profesional para realizar inversiones en los términos del artículo 2.40.1.1.2 del Decreto 2555 de 2010 o las normas que lo modifiquen, sustituyan o complementen; (b) Esta publicación no constituye una oferta mercantil y no obliga a ninguna de las empresas del Grupo Empresarial Itaú; (c)  El contenido de esta publicación ha sido obtenido de fuentes de información públicas, consideradas creíbles, pero fuera del control de las empresas Grupo Empresarial Itaú. Por lo tanto, no se garantizan la exactitud o idoneidad de la información contenida en la publicación, y tampoco se garantiza la calidad de </a:t>
            </a:r>
            <a:r>
              <a:rPr lang="es-CO" sz="800">
                <a:solidFill>
                  <a:srgbClr val="FFFFFF">
                    <a:lumMod val="50000"/>
                  </a:srgbClr>
                </a:solidFill>
                <a:latin typeface="Itau Display Pro Light" panose="020B0403020204020204" pitchFamily="34" charset="0"/>
                <a:cs typeface="Itau Display Pro Light" panose="020B0403020204020204" pitchFamily="34" charset="0"/>
              </a:rPr>
              <a:t>las interpretaciones </a:t>
            </a:r>
            <a:r>
              <a:rPr lang="es-CO" sz="800" dirty="0">
                <a:solidFill>
                  <a:srgbClr val="FFFFFF">
                    <a:lumMod val="50000"/>
                  </a:srgbClr>
                </a:solidFill>
                <a:latin typeface="Itau Display Pro Light" panose="020B0403020204020204" pitchFamily="34" charset="0"/>
                <a:cs typeface="Itau Display Pro Light" panose="020B0403020204020204" pitchFamily="34" charset="0"/>
              </a:rPr>
              <a:t>realizadas por los funcionarios designados para la elaboración de este documento, quienes podrían variar su criterio en cualquier momento y sin previo aviso; (d) La información contenida en esta publicación está sujeta a variaciones según el comportamiento de los mercados, de forma que se sugiere su verificación, ya que las empresas del Grupo Empresarial Itaú no se comprometen a actualizarla; (e) La operativa de los mercados financieros puede conllevar riesgos considerables y requiere una vigilancia constante de las posiciones que se adquieren y del entorno del mercado. Como tal, las empresas del Grupo Empresarial Itaú no asumen ningún tipo de responsabilidad por las posibles pérdidas derivadas de acciones u omisiones que tome cualquier persona con base en el uso de la presente publicación, así como por operaciones, prácticas o procedimientos descritos en el documento; (g) La distribución de ésta publicación se encuentra prohibida sin la autorización y previa y escrita de Itaú Comisionista de Bolsa S.A. </a:t>
            </a:r>
            <a:br>
              <a:rPr lang="es-CO" sz="800" dirty="0">
                <a:solidFill>
                  <a:srgbClr val="FFFFFF">
                    <a:lumMod val="50000"/>
                  </a:srgbClr>
                </a:solidFill>
                <a:latin typeface="Itau Display Pro Light" panose="020B0403020204020204" pitchFamily="34" charset="0"/>
                <a:cs typeface="Itau Display Pro Light" panose="020B0403020204020204" pitchFamily="34" charset="0"/>
              </a:rPr>
            </a:br>
            <a:br>
              <a:rPr lang="es-CO" sz="800" dirty="0">
                <a:solidFill>
                  <a:srgbClr val="FFFFFF">
                    <a:lumMod val="50000"/>
                  </a:srgbClr>
                </a:solidFill>
                <a:latin typeface="Itau Display Pro Light" panose="020B0403020204020204" pitchFamily="34" charset="0"/>
                <a:cs typeface="Itau Display Pro Light" panose="020B0403020204020204" pitchFamily="34" charset="0"/>
              </a:rPr>
            </a:br>
            <a:r>
              <a:rPr lang="es-CO" sz="800" dirty="0">
                <a:solidFill>
                  <a:srgbClr val="FFFFFF">
                    <a:lumMod val="50000"/>
                  </a:srgbClr>
                </a:solidFill>
                <a:latin typeface="Itau Display Pro Light" panose="020B0403020204020204" pitchFamily="34" charset="0"/>
                <a:cs typeface="Itau Display Pro Light" panose="020B0403020204020204" pitchFamily="34" charset="0"/>
              </a:rPr>
              <a:t>Es posible que esta publicación incluya información y/o sugerencias frente a activos o emisores que también son abordados en informes de Itau BBA. En este caso, se aclara que la información contenida en el presente documento corresponde a estrategias tácticas de corto plazo, que no constituyen un cambio de la perspectiva estructural que presenta Itaú BBA en sus informes. El presente documento debe entenderse de forma armónica con los demás documentos que publica Itaú BBA, y las demás compañías del Grupo Empresarial Itaú. </a:t>
            </a:r>
          </a:p>
        </p:txBody>
      </p:sp>
      <p:sp>
        <p:nvSpPr>
          <p:cNvPr id="7" name="1 CuadroTexto">
            <a:extLst>
              <a:ext uri="{FF2B5EF4-FFF2-40B4-BE49-F238E27FC236}">
                <a16:creationId xmlns:a16="http://schemas.microsoft.com/office/drawing/2014/main" id="{D1E8B2FE-0CCB-9CA8-E967-351DDCF0E5AC}"/>
              </a:ext>
            </a:extLst>
          </p:cNvPr>
          <p:cNvSpPr txBox="1"/>
          <p:nvPr/>
        </p:nvSpPr>
        <p:spPr>
          <a:xfrm>
            <a:off x="638469" y="4178039"/>
            <a:ext cx="7272806" cy="3085460"/>
          </a:xfrm>
          <a:prstGeom prst="rect">
            <a:avLst/>
          </a:prstGeom>
          <a:noFill/>
        </p:spPr>
        <p:txBody>
          <a:bodyPr wrap="square" rtlCol="0">
            <a:spAutoFit/>
          </a:bodyPr>
          <a:lstStyle/>
          <a:p>
            <a:pPr defTabSz="1110728">
              <a:defRPr/>
            </a:pPr>
            <a:r>
              <a:rPr lang="es-CO" sz="1050" b="1" dirty="0">
                <a:latin typeface="Itau Display Pro Light" panose="020B0403020204020204" pitchFamily="34" charset="0"/>
                <a:cs typeface="Itau Display Pro Light" panose="020B0403020204020204" pitchFamily="34" charset="0"/>
              </a:rPr>
              <a:t>Condiciones de uso</a:t>
            </a:r>
          </a:p>
          <a:p>
            <a:pPr defTabSz="1110728">
              <a:defRPr/>
            </a:pPr>
            <a:r>
              <a:rPr lang="es-CO" sz="800" dirty="0">
                <a:solidFill>
                  <a:srgbClr val="FFFFFF">
                    <a:lumMod val="50000"/>
                  </a:srgbClr>
                </a:solidFill>
                <a:latin typeface="Itau Display Pro Light" panose="020B0403020204020204" pitchFamily="34" charset="0"/>
                <a:cs typeface="Itau Display Pro Light" panose="020B0403020204020204" pitchFamily="34" charset="0"/>
              </a:rPr>
              <a:t>Este reporte ha sido preparado por el área de Estrategia de Itaú Comisionista de Bolsa S.A. </a:t>
            </a:r>
          </a:p>
          <a:p>
            <a:pPr defTabSz="1110728">
              <a:defRPr/>
            </a:pPr>
            <a:r>
              <a:rPr lang="es-CO" sz="800" dirty="0">
                <a:solidFill>
                  <a:srgbClr val="FFFFFF">
                    <a:lumMod val="50000"/>
                  </a:srgbClr>
                </a:solidFill>
                <a:latin typeface="Itau Display Pro Light" panose="020B0403020204020204" pitchFamily="34" charset="0"/>
                <a:cs typeface="Itau Display Pro Light" panose="020B0403020204020204" pitchFamily="34" charset="0"/>
              </a:rPr>
              <a:t>Las empresas del Grupo Empresarial Itaú, entre ellas Itaú CorpBanca Colombia S.A. y sus filiales Itaú Securities Services Colombia S.A., Itaú Asset Management Colombia S.A., Itaú Comisionista de Bolsa Colombia S.A. e Itaú Casa de Valores S.A., no se responsabilizan por la calidad de la información contenida en la presente publicación. La divulgación de este documento únicamente tiene efectos informativos, y por tanto es importante resaltar: (a) El contenido de la presente publicación no constituye una recomendación profesional para realizar inversiones en los términos del artículo 2.40.1.1.2 del Decreto 2555 de 2010 o las normas que lo modifiquen, sustituyan o complementen; (b)  Este reporte ha sido preparado por funcionarios designados del área de Estrategia de Itau Comisionista de Bolsa S.A., y no compromete el criterio de Itaú BBA y de ninguna otra de las compañía del Grupo Empresarial Itaú; (c) Esta publicación no constituye una oferta mercantil y no obliga a ninguna de las empresas del Grupo Empresarial Itaú, incluida Itaú Comisionista de Bolsa S.A.; (d)  El contenido de esta publicación ha sido obtenido de fuentes de información públicas, consideradas creíbles, pero fuera del control de las empresas Grupo Empresarial Itaú. Por lo tanto, no se garantizan la exactitud o idoneidad de la información contenida en la publicación, y tampoco se garantiza la calidad de </a:t>
            </a:r>
            <a:r>
              <a:rPr lang="es-CO" sz="800">
                <a:solidFill>
                  <a:srgbClr val="FFFFFF">
                    <a:lumMod val="50000"/>
                  </a:srgbClr>
                </a:solidFill>
                <a:latin typeface="Itau Display Pro Light" panose="020B0403020204020204" pitchFamily="34" charset="0"/>
                <a:cs typeface="Itau Display Pro Light" panose="020B0403020204020204" pitchFamily="34" charset="0"/>
              </a:rPr>
              <a:t>las interpretaciones </a:t>
            </a:r>
            <a:r>
              <a:rPr lang="es-CO" sz="800" dirty="0">
                <a:solidFill>
                  <a:srgbClr val="FFFFFF">
                    <a:lumMod val="50000"/>
                  </a:srgbClr>
                </a:solidFill>
                <a:latin typeface="Itau Display Pro Light" panose="020B0403020204020204" pitchFamily="34" charset="0"/>
                <a:cs typeface="Itau Display Pro Light" panose="020B0403020204020204" pitchFamily="34" charset="0"/>
              </a:rPr>
              <a:t>realizadas por los funcionarios designados para la elaboración de este documento, quienes podrían variar su criterio en cualquier momento y sin previo aviso; (e) La información contenida en esta publicación está sujeta a variaciones según el comportamiento de los mercados, de forma que se sugiere su verificación, ya que las empresas del Grupo Empresarial Itaú no se comprometen a actualizarla; (f) La operativa de los mercados financieros puede conllevar riesgos considerables y requiere una vigilancia constante de las posiciones que se adquieren y del entorno del mercado. Como tal, las empresas del Grupo Empresarial Itaú no asumen ningún tipo de responsabilidad por las posibles pérdidas derivadas de acciones u omisiones que tome cualquier persona con base en el uso de la presente publicación, así como por operaciones, prácticas o procedimientos descritos en el documento; (g) La distribución de ésta publicación se encuentra prohibida sin la autorización y previa y escrita de Itaú Comisionista de Bolsa S.A. </a:t>
            </a:r>
            <a:br>
              <a:rPr lang="es-CO" sz="800" dirty="0">
                <a:solidFill>
                  <a:srgbClr val="FFFFFF">
                    <a:lumMod val="50000"/>
                  </a:srgbClr>
                </a:solidFill>
                <a:latin typeface="Itau Display Pro Light" panose="020B0403020204020204" pitchFamily="34" charset="0"/>
                <a:cs typeface="Itau Display Pro Light" panose="020B0403020204020204" pitchFamily="34" charset="0"/>
              </a:rPr>
            </a:br>
            <a:br>
              <a:rPr lang="es-CO" sz="800" dirty="0">
                <a:latin typeface="Itau Display Pro Light" panose="020B0403020204020204" pitchFamily="34" charset="0"/>
                <a:cs typeface="Itau Display Pro Light" panose="020B0403020204020204" pitchFamily="34" charset="0"/>
              </a:rPr>
            </a:br>
            <a:r>
              <a:rPr lang="es-CO" sz="800" b="1" dirty="0">
                <a:latin typeface="Itau Display Pro Light" panose="020B0403020204020204" pitchFamily="34" charset="0"/>
                <a:cs typeface="Itau Display Pro Light" panose="020B0403020204020204" pitchFamily="34" charset="0"/>
              </a:rPr>
              <a:t>Rating</a:t>
            </a:r>
          </a:p>
          <a:p>
            <a:pPr defTabSz="1110728">
              <a:defRPr/>
            </a:pPr>
            <a:r>
              <a:rPr lang="es-CO" sz="800" dirty="0">
                <a:solidFill>
                  <a:srgbClr val="FFFFFF">
                    <a:lumMod val="50000"/>
                  </a:srgbClr>
                </a:solidFill>
                <a:latin typeface="Itau Display Pro Light" panose="020B0403020204020204" pitchFamily="34" charset="0"/>
                <a:cs typeface="Itau Display Pro Light" panose="020B0403020204020204" pitchFamily="34" charset="0"/>
              </a:rPr>
              <a:t>Las sugerencias generales que se presentan en este reporte frente a activos o emisores particulares se rigen bajo el siguiente criterio: </a:t>
            </a:r>
          </a:p>
          <a:p>
            <a:pPr defTabSz="1110728">
              <a:defRPr/>
            </a:pPr>
            <a:r>
              <a:rPr lang="es-CO" sz="800" dirty="0">
                <a:solidFill>
                  <a:srgbClr val="FFFFFF">
                    <a:lumMod val="50000"/>
                  </a:srgbClr>
                </a:solidFill>
                <a:latin typeface="Itau Display Pro Light" panose="020B0403020204020204" pitchFamily="34" charset="0"/>
                <a:cs typeface="Itau Display Pro Light" panose="020B0403020204020204" pitchFamily="34" charset="0"/>
              </a:rPr>
              <a:t>·        Comprar: Cuándo se espera que la acción tenga un desempeño mejor que el promedio de mercado </a:t>
            </a:r>
          </a:p>
          <a:p>
            <a:pPr defTabSz="1110728">
              <a:defRPr/>
            </a:pPr>
            <a:r>
              <a:rPr lang="es-CO" sz="800" dirty="0">
                <a:solidFill>
                  <a:srgbClr val="FFFFFF">
                    <a:lumMod val="50000"/>
                  </a:srgbClr>
                </a:solidFill>
                <a:latin typeface="Itau Display Pro Light" panose="020B0403020204020204" pitchFamily="34" charset="0"/>
                <a:cs typeface="Itau Display Pro Light" panose="020B0403020204020204" pitchFamily="34" charset="0"/>
              </a:rPr>
              <a:t>·        Mantener: Cuando se estima que el desempeño de la acción esté en línea con el desempeño de mercado </a:t>
            </a:r>
          </a:p>
          <a:p>
            <a:pPr defTabSz="1110728">
              <a:defRPr/>
            </a:pPr>
            <a:r>
              <a:rPr lang="es-CO" sz="800" dirty="0">
                <a:solidFill>
                  <a:srgbClr val="FFFFFF">
                    <a:lumMod val="50000"/>
                  </a:srgbClr>
                </a:solidFill>
                <a:latin typeface="Itau Display Pro Light" panose="020B0403020204020204" pitchFamily="34" charset="0"/>
                <a:cs typeface="Itau Display Pro Light" panose="020B0403020204020204" pitchFamily="34" charset="0"/>
              </a:rPr>
              <a:t>·        Vender: Cuándo se espera que la acción tenga un desempeño por debajo del promedio de mercado. </a:t>
            </a:r>
          </a:p>
          <a:p>
            <a:pPr defTabSz="1110728">
              <a:defRPr/>
            </a:pPr>
            <a:r>
              <a:rPr lang="es-CO" sz="800" dirty="0">
                <a:solidFill>
                  <a:srgbClr val="FFFFFF">
                    <a:lumMod val="50000"/>
                  </a:srgbClr>
                </a:solidFill>
                <a:latin typeface="Itau Display Pro Light" panose="020B0403020204020204" pitchFamily="34" charset="0"/>
                <a:cs typeface="Itau Display Pro Light" panose="020B0403020204020204" pitchFamily="34" charset="0"/>
              </a:rPr>
              <a:t>Es importante mencionar que el rating representa la evaluación del desempeño de la acción en el mediano plazo (1 año) por parte del analista designado. Sin embargo, este rating puede ser revisado en cualquier momento del tiempo, basándose en acontecimientos puntuales que puedan impactar el precio final de la acción. </a:t>
            </a:r>
          </a:p>
        </p:txBody>
      </p:sp>
      <p:pic>
        <p:nvPicPr>
          <p:cNvPr id="11" name="Imagen 10" descr="Logotipo&#10;&#10;Descripción generada automáticamente">
            <a:extLst>
              <a:ext uri="{FF2B5EF4-FFF2-40B4-BE49-F238E27FC236}">
                <a16:creationId xmlns:a16="http://schemas.microsoft.com/office/drawing/2014/main" id="{C122849D-3F67-4337-9E89-0428C51816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1396" y="41998"/>
            <a:ext cx="1169367" cy="1169367"/>
          </a:xfrm>
          <a:prstGeom prst="rect">
            <a:avLst/>
          </a:prstGeom>
        </p:spPr>
      </p:pic>
      <p:grpSp>
        <p:nvGrpSpPr>
          <p:cNvPr id="12" name="Grupo 11">
            <a:extLst>
              <a:ext uri="{FF2B5EF4-FFF2-40B4-BE49-F238E27FC236}">
                <a16:creationId xmlns:a16="http://schemas.microsoft.com/office/drawing/2014/main" id="{01CF48EF-D0E0-4C69-8887-18510166B132}"/>
              </a:ext>
            </a:extLst>
          </p:cNvPr>
          <p:cNvGrpSpPr/>
          <p:nvPr/>
        </p:nvGrpSpPr>
        <p:grpSpPr>
          <a:xfrm>
            <a:off x="62574" y="4219807"/>
            <a:ext cx="8578189" cy="3573948"/>
            <a:chOff x="-1427" y="3478484"/>
            <a:chExt cx="8578189" cy="3573948"/>
          </a:xfrm>
        </p:grpSpPr>
        <p:pic>
          <p:nvPicPr>
            <p:cNvPr id="13" name="Imagen 12">
              <a:extLst>
                <a:ext uri="{FF2B5EF4-FFF2-40B4-BE49-F238E27FC236}">
                  <a16:creationId xmlns:a16="http://schemas.microsoft.com/office/drawing/2014/main" id="{B311599D-E8A1-4790-8D17-2278CB0AF6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 y="4386929"/>
              <a:ext cx="436214" cy="1665542"/>
            </a:xfrm>
            <a:prstGeom prst="rect">
              <a:avLst/>
            </a:prstGeom>
          </p:spPr>
        </p:pic>
        <p:pic>
          <p:nvPicPr>
            <p:cNvPr id="14" name="Imagen 13">
              <a:extLst>
                <a:ext uri="{FF2B5EF4-FFF2-40B4-BE49-F238E27FC236}">
                  <a16:creationId xmlns:a16="http://schemas.microsoft.com/office/drawing/2014/main" id="{F4133C12-66E5-4D51-85E7-4EAC4C356F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2162" y="5477947"/>
              <a:ext cx="431380" cy="1574485"/>
            </a:xfrm>
            <a:prstGeom prst="rect">
              <a:avLst/>
            </a:prstGeom>
          </p:spPr>
        </p:pic>
        <p:pic>
          <p:nvPicPr>
            <p:cNvPr id="15" name="Imagen 14" descr="Imagen que contiene Gráfico&#10;&#10;Descripción generada automáticamente">
              <a:extLst>
                <a:ext uri="{FF2B5EF4-FFF2-40B4-BE49-F238E27FC236}">
                  <a16:creationId xmlns:a16="http://schemas.microsoft.com/office/drawing/2014/main" id="{64527171-1C01-4F95-A33D-3A9B8028B105}"/>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04599" y="3478484"/>
              <a:ext cx="472163" cy="2015192"/>
            </a:xfrm>
            <a:prstGeom prst="rect">
              <a:avLst/>
            </a:prstGeom>
          </p:spPr>
        </p:pic>
      </p:grpSp>
    </p:spTree>
    <p:extLst>
      <p:ext uri="{BB962C8B-B14F-4D97-AF65-F5344CB8AC3E}">
        <p14:creationId xmlns:p14="http://schemas.microsoft.com/office/powerpoint/2010/main" val="177664283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21227</TotalTime>
  <Words>2241</Words>
  <Application>Microsoft Office PowerPoint</Application>
  <PresentationFormat>Personalizado</PresentationFormat>
  <Paragraphs>82</Paragraphs>
  <Slides>3</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vt:i4>
      </vt:variant>
    </vt:vector>
  </HeadingPairs>
  <TitlesOfParts>
    <vt:vector size="13" baseType="lpstr">
      <vt:lpstr>Arial</vt:lpstr>
      <vt:lpstr>Calibri</vt:lpstr>
      <vt:lpstr>Calibri Light</vt:lpstr>
      <vt:lpstr>Itau Display</vt:lpstr>
      <vt:lpstr>Itau Display Pro</vt:lpstr>
      <vt:lpstr>Itau Display Pro Light</vt:lpstr>
      <vt:lpstr>Itau Display Pro XBold</vt:lpstr>
      <vt:lpstr>Noto Sans Symbols</vt:lpstr>
      <vt:lpstr>Wingdings 3</vt:lpstr>
      <vt:lpstr>Tema de Office</vt:lpstr>
      <vt:lpstr>Presentación de PowerPoint</vt:lpstr>
      <vt:lpstr>Presentación de PowerPoint</vt:lpstr>
      <vt:lpstr>Presentación de PowerPoint</vt:lpstr>
    </vt:vector>
  </TitlesOfParts>
  <Company>Banco Itaú Colombia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Constanza Gomez Diaz</dc:creator>
  <cp:lastModifiedBy>Juan David Robayo Vargas</cp:lastModifiedBy>
  <cp:revision>2165</cp:revision>
  <dcterms:created xsi:type="dcterms:W3CDTF">2023-09-13T20:50:23Z</dcterms:created>
  <dcterms:modified xsi:type="dcterms:W3CDTF">2025-05-23T15:04:13Z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PManualFileClassification">
    <vt:lpwstr>{1463B8F9-0DE8-4C2A-88CC-265A011B818B}</vt:lpwstr>
  </property>
  <property fmtid="{D5CDD505-2E9C-101B-9397-08002B2CF9AE}" pid="3" name="DLPManualFileClassificationLastModifiedBy">
    <vt:lpwstr>ITAUCO\NDI06484</vt:lpwstr>
  </property>
  <property fmtid="{D5CDD505-2E9C-101B-9397-08002B2CF9AE}" pid="4" name="DLPManualFileClassificationLastModificationDate">
    <vt:lpwstr>1704987656</vt:lpwstr>
  </property>
  <property fmtid="{D5CDD505-2E9C-101B-9397-08002B2CF9AE}" pid="5" name="DLPManualFileClassificationVersion">
    <vt:lpwstr>11.10.100.17</vt:lpwstr>
  </property>
</Properties>
</file>