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1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F39A6-5B99-48AA-8D6D-1722330766F6}" type="datetimeFigureOut">
              <a:rPr lang="es-CO" smtClean="0"/>
              <a:t>20/02/2025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C4D2D-BA54-4931-826E-0DFD446736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6782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EF024B-DAF1-0DB2-165A-5390E49222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785607-CAAF-620B-6FD6-ADF13E5410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ABC11F-54F3-EDD5-924D-A68FCE4FC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4B47-0DF8-FB42-A247-FBE6A6D6D942}" type="datetimeFigureOut">
              <a:rPr lang="es-CO" smtClean="0"/>
              <a:t>20/02/2025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F43F6B-7574-A146-BF2B-B6FF87172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C4B13E-DB6D-AD78-AD84-C0BC57871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52B5-7A1E-9D49-96B7-64BC73A19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132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84465C-97E2-59EB-06F2-A529A41F9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156F9-30DF-BBC4-4D34-696A0293AB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44E963-0A12-4669-5E78-8C93927F0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4B47-0DF8-FB42-A247-FBE6A6D6D942}" type="datetimeFigureOut">
              <a:rPr lang="es-CO" smtClean="0"/>
              <a:t>20/02/2025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A70EE7-595A-A61F-A5A4-E525AF6C7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B323DD-CFFD-B5C3-BE62-FC834271A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52B5-7A1E-9D49-96B7-64BC73A19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342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8364139-DC84-8356-0939-BAB812A571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58ACB5-4682-EEC0-7193-3AA9391C8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C48931-D46C-14FE-15C9-172162676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4B47-0DF8-FB42-A247-FBE6A6D6D942}" type="datetimeFigureOut">
              <a:rPr lang="es-CO" smtClean="0"/>
              <a:t>20/02/2025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D299BB-BB64-6AFB-B426-E104EFE48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000163-586F-7FB3-11C3-B8FC89E0E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52B5-7A1E-9D49-96B7-64BC73A19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6455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Retângulo"/>
          <p:cNvSpPr/>
          <p:nvPr/>
        </p:nvSpPr>
        <p:spPr>
          <a:xfrm>
            <a:off x="6105957" y="-67260"/>
            <a:ext cx="6167880" cy="699251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defRPr sz="3200" spc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337" name="Esta é uma página para comparar números, dados, informações e  o que você quiser."/>
          <p:cNvSpPr txBox="1">
            <a:spLocks noGrp="1"/>
          </p:cNvSpPr>
          <p:nvPr>
            <p:ph type="body" sz="quarter" idx="21"/>
          </p:nvPr>
        </p:nvSpPr>
        <p:spPr>
          <a:xfrm>
            <a:off x="1170605" y="3035500"/>
            <a:ext cx="3748117" cy="1575118"/>
          </a:xfrm>
          <a:prstGeom prst="rect">
            <a:avLst/>
          </a:prstGeom>
        </p:spPr>
        <p:txBody>
          <a:bodyPr lIns="71437" tIns="71437" rIns="71437" bIns="71437">
            <a:normAutofit/>
          </a:bodyPr>
          <a:lstStyle>
            <a:lvl1pPr marL="0" indent="0" defTabSz="410766">
              <a:spcBef>
                <a:spcPts val="0"/>
              </a:spcBef>
              <a:buSzTx/>
              <a:buNone/>
              <a:defRPr sz="5000">
                <a:solidFill>
                  <a:srgbClr val="FFFFFF"/>
                </a:solidFill>
                <a:latin typeface="Itau Display Pro Light"/>
                <a:cs typeface="Itau Display Pro Light"/>
                <a:sym typeface="Itau Display Pro Light"/>
              </a:defRPr>
            </a:lvl1pPr>
          </a:lstStyle>
          <a:p>
            <a:pPr marL="0" indent="0" defTabSz="821531">
              <a:spcBef>
                <a:spcPts val="0"/>
              </a:spcBef>
              <a:buSzTx/>
              <a:buNone/>
              <a:defRPr sz="5000">
                <a:solidFill>
                  <a:srgbClr val="FFFFFF"/>
                </a:solidFill>
                <a:latin typeface="Itau Display Pro Light"/>
                <a:ea typeface="Itau Display Pro Light"/>
                <a:cs typeface="Itau Display Pro Light"/>
                <a:sym typeface="Itau Display Pro Light"/>
              </a:defRPr>
            </a:pPr>
            <a:r>
              <a:t>Esta é uma página para comparar números, dados, informações e </a:t>
            </a:r>
            <a:br/>
            <a:r>
              <a:t>o que você quiser.</a:t>
            </a:r>
          </a:p>
        </p:txBody>
      </p:sp>
      <p:sp>
        <p:nvSpPr>
          <p:cNvPr id="338" name="R$ 000.000"/>
          <p:cNvSpPr txBox="1">
            <a:spLocks noGrp="1"/>
          </p:cNvSpPr>
          <p:nvPr>
            <p:ph type="body" sz="quarter" idx="22"/>
          </p:nvPr>
        </p:nvSpPr>
        <p:spPr>
          <a:xfrm>
            <a:off x="1187345" y="2106413"/>
            <a:ext cx="3232468" cy="884238"/>
          </a:xfrm>
          <a:prstGeom prst="rect">
            <a:avLst/>
          </a:prstGeom>
        </p:spPr>
        <p:txBody>
          <a:bodyPr wrap="none" lIns="71437" tIns="71437" rIns="71437" bIns="71437" anchor="b">
            <a:normAutofit/>
          </a:bodyPr>
          <a:lstStyle>
            <a:lvl1pPr marL="0" indent="0" defTabSz="410766">
              <a:spcBef>
                <a:spcPts val="0"/>
              </a:spcBef>
              <a:buSzTx/>
              <a:buNone/>
              <a:defRPr sz="5000">
                <a:solidFill>
                  <a:srgbClr val="FFFFFF"/>
                </a:solidFill>
                <a:latin typeface="Itau Display Pro XBold"/>
                <a:ea typeface="Itau Display Pro XBold"/>
                <a:cs typeface="Itau Display Pro XBold"/>
                <a:sym typeface="Itau Display Pro XBold"/>
              </a:defRPr>
            </a:lvl1pPr>
          </a:lstStyle>
          <a:p>
            <a:r>
              <a:t>R$ 000.000</a:t>
            </a:r>
          </a:p>
        </p:txBody>
      </p:sp>
      <p:sp>
        <p:nvSpPr>
          <p:cNvPr id="339" name="Acima, você mostra o fator comparativo.  Aqui embaixo, faz uma breve descrição."/>
          <p:cNvSpPr txBox="1">
            <a:spLocks noGrp="1"/>
          </p:cNvSpPr>
          <p:nvPr>
            <p:ph type="body" sz="quarter" idx="23"/>
          </p:nvPr>
        </p:nvSpPr>
        <p:spPr>
          <a:xfrm>
            <a:off x="7258689" y="3035500"/>
            <a:ext cx="3748117" cy="1575118"/>
          </a:xfrm>
          <a:prstGeom prst="rect">
            <a:avLst/>
          </a:prstGeom>
        </p:spPr>
        <p:txBody>
          <a:bodyPr lIns="71437" tIns="71437" rIns="71437" bIns="71437">
            <a:normAutofit/>
          </a:bodyPr>
          <a:lstStyle>
            <a:lvl1pPr marL="0" indent="0" defTabSz="410766">
              <a:spcBef>
                <a:spcPts val="0"/>
              </a:spcBef>
              <a:buSzTx/>
              <a:buNone/>
              <a:defRPr sz="5000">
                <a:solidFill>
                  <a:srgbClr val="231D19"/>
                </a:solidFill>
                <a:latin typeface="Itau Display Pro Light"/>
                <a:cs typeface="Itau Display Pro Light"/>
                <a:sym typeface="Itau Display Pro Light"/>
              </a:defRPr>
            </a:lvl1pPr>
          </a:lstStyle>
          <a:p>
            <a:pPr marL="0" indent="0" defTabSz="821531">
              <a:spcBef>
                <a:spcPts val="0"/>
              </a:spcBef>
              <a:buSzTx/>
              <a:buNone/>
              <a:defRPr sz="5000">
                <a:solidFill>
                  <a:srgbClr val="231D19"/>
                </a:solidFill>
                <a:latin typeface="Itau Display Pro Light"/>
                <a:ea typeface="Itau Display Pro Light"/>
                <a:cs typeface="Itau Display Pro Light"/>
                <a:sym typeface="Itau Display Pro Light"/>
              </a:defRPr>
            </a:pPr>
            <a:r>
              <a:t>Acima, você mostra o fator comparativo. </a:t>
            </a:r>
            <a:br/>
            <a:r>
              <a:t>Aqui embaixo, faz uma breve descrição.</a:t>
            </a:r>
          </a:p>
        </p:txBody>
      </p:sp>
      <p:sp>
        <p:nvSpPr>
          <p:cNvPr id="340" name="R$ 000.000"/>
          <p:cNvSpPr txBox="1">
            <a:spLocks noGrp="1"/>
          </p:cNvSpPr>
          <p:nvPr>
            <p:ph type="body" sz="quarter" idx="24"/>
          </p:nvPr>
        </p:nvSpPr>
        <p:spPr>
          <a:xfrm>
            <a:off x="7275430" y="2106413"/>
            <a:ext cx="3232468" cy="884238"/>
          </a:xfrm>
          <a:prstGeom prst="rect">
            <a:avLst/>
          </a:prstGeom>
        </p:spPr>
        <p:txBody>
          <a:bodyPr wrap="none" lIns="71437" tIns="71437" rIns="71437" bIns="71437" anchor="b">
            <a:normAutofit/>
          </a:bodyPr>
          <a:lstStyle>
            <a:lvl1pPr marL="0" indent="0" defTabSz="410766">
              <a:spcBef>
                <a:spcPts val="0"/>
              </a:spcBef>
              <a:buSzTx/>
              <a:buNone/>
              <a:defRPr sz="5000">
                <a:solidFill>
                  <a:srgbClr val="231D19"/>
                </a:solidFill>
                <a:latin typeface="Itau Display Pro XBold"/>
                <a:ea typeface="Itau Display Pro XBold"/>
                <a:cs typeface="Itau Display Pro XBold"/>
                <a:sym typeface="Itau Display Pro XBold"/>
              </a:defRPr>
            </a:lvl1pPr>
          </a:lstStyle>
          <a:p>
            <a:r>
              <a:t>R$ 000.000</a:t>
            </a:r>
          </a:p>
        </p:txBody>
      </p:sp>
      <p:sp>
        <p:nvSpPr>
          <p:cNvPr id="341" name="Espaço Reservado para Texto 30"/>
          <p:cNvSpPr>
            <a:spLocks noGrp="1"/>
          </p:cNvSpPr>
          <p:nvPr>
            <p:ph type="body" sz="quarter" idx="25"/>
          </p:nvPr>
        </p:nvSpPr>
        <p:spPr>
          <a:xfrm>
            <a:off x="464483" y="348384"/>
            <a:ext cx="2595757" cy="27622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Tx/>
              <a:buNone/>
              <a:tabLst>
                <a:tab pos="2114550" algn="l"/>
              </a:tabLst>
              <a:defRPr sz="2800">
                <a:solidFill>
                  <a:srgbClr val="FFFFFF"/>
                </a:solidFill>
                <a:latin typeface="Itau Display Pro Regular"/>
                <a:cs typeface="Itau Display Pro Regular"/>
                <a:sym typeface="Itau Display Pro Regular"/>
              </a:defRPr>
            </a:lvl1pPr>
          </a:lstStyle>
          <a:p>
            <a:pPr marL="0" indent="0">
              <a:buSzTx/>
              <a:buNone/>
              <a:tabLst>
                <a:tab pos="4229100" algn="l"/>
              </a:tabLst>
              <a:defRPr sz="2800">
                <a:solidFill>
                  <a:srgbClr val="FFFFFF"/>
                </a:solidFill>
                <a:latin typeface="Itau Display Pro Regular"/>
                <a:ea typeface="Itau Display Pro Regular"/>
                <a:cs typeface="Itau Display Pro Regular"/>
                <a:sym typeface="Itau Display Pro Regular"/>
              </a:defRPr>
            </a:pPr>
            <a:r>
              <a:t>Nome do </a:t>
            </a:r>
            <a:r>
              <a:rPr err="1"/>
              <a:t>projeto</a:t>
            </a:r>
            <a:r>
              <a:t>/ </a:t>
            </a:r>
            <a:r>
              <a:rPr err="1">
                <a:latin typeface="Itau Display Pro Bold"/>
                <a:ea typeface="Itau Display Pro Bold"/>
                <a:cs typeface="Itau Display Pro Bold"/>
                <a:sym typeface="Itau Display Pro Bold"/>
              </a:rPr>
              <a:t>Números</a:t>
            </a:r>
            <a:r>
              <a:rPr>
                <a:latin typeface="Itau Display Pro Bold"/>
                <a:ea typeface="Itau Display Pro Bold"/>
                <a:cs typeface="Itau Display Pro Bold"/>
                <a:sym typeface="Itau Display Pro Bold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252879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1_Em Branc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Retângulo 8"/>
          <p:cNvSpPr txBox="1">
            <a:spLocks noGrp="1"/>
          </p:cNvSpPr>
          <p:nvPr>
            <p:ph type="body" sz="quarter" idx="21"/>
          </p:nvPr>
        </p:nvSpPr>
        <p:spPr>
          <a:xfrm>
            <a:off x="1464322" y="5759773"/>
            <a:ext cx="2110360" cy="530913"/>
          </a:xfrm>
          <a:prstGeom prst="rect">
            <a:avLst/>
          </a:prstGeom>
        </p:spPr>
        <p:txBody>
          <a:bodyPr lIns="91439" tIns="91439" rIns="91439" bIns="91439">
            <a:spAutoFit/>
          </a:bodyPr>
          <a:lstStyle>
            <a:lvl1pPr marL="0" indent="0" defTabSz="914400">
              <a:lnSpc>
                <a:spcPct val="100000"/>
              </a:lnSpc>
              <a:spcBef>
                <a:spcPts val="0"/>
              </a:spcBef>
              <a:buSzTx/>
              <a:buNone/>
              <a:defRPr sz="2250">
                <a:latin typeface="Itau Display Pro Regular"/>
                <a:ea typeface="Itau Display Pro Regular"/>
                <a:cs typeface="Itau Display Pro Regular"/>
                <a:sym typeface="Itau Display Pro Regular"/>
              </a:defRPr>
            </a:lvl1pPr>
          </a:lstStyle>
          <a:p>
            <a:r>
              <a:t>Para números</a:t>
            </a:r>
          </a:p>
        </p:txBody>
      </p:sp>
      <p:sp>
        <p:nvSpPr>
          <p:cNvPr id="504" name="Retângulo 8"/>
          <p:cNvSpPr txBox="1">
            <a:spLocks noGrp="1"/>
          </p:cNvSpPr>
          <p:nvPr>
            <p:ph type="body" sz="quarter" idx="22"/>
          </p:nvPr>
        </p:nvSpPr>
        <p:spPr>
          <a:xfrm>
            <a:off x="1464322" y="2450730"/>
            <a:ext cx="1788450" cy="530913"/>
          </a:xfrm>
          <a:prstGeom prst="rect">
            <a:avLst/>
          </a:prstGeom>
        </p:spPr>
        <p:txBody>
          <a:bodyPr lIns="91439" tIns="91439" rIns="91439" bIns="91439">
            <a:spAutoFit/>
          </a:bodyPr>
          <a:lstStyle>
            <a:lvl1pPr marL="0" indent="0" defTabSz="914400">
              <a:lnSpc>
                <a:spcPct val="100000"/>
              </a:lnSpc>
              <a:spcBef>
                <a:spcPts val="0"/>
              </a:spcBef>
              <a:buSzTx/>
              <a:buNone/>
              <a:defRPr sz="2250">
                <a:latin typeface="Itau Display Pro Regular"/>
                <a:ea typeface="Itau Display Pro Regular"/>
                <a:cs typeface="Itau Display Pro Regular"/>
                <a:sym typeface="Itau Display Pro Regular"/>
              </a:defRPr>
            </a:lvl1pPr>
          </a:lstStyle>
          <a:p>
            <a:r>
              <a:t>Para horas</a:t>
            </a:r>
          </a:p>
        </p:txBody>
      </p:sp>
      <p:sp>
        <p:nvSpPr>
          <p:cNvPr id="505" name="Retângulo 8"/>
          <p:cNvSpPr txBox="1">
            <a:spLocks noGrp="1"/>
          </p:cNvSpPr>
          <p:nvPr>
            <p:ph type="body" sz="quarter" idx="23"/>
          </p:nvPr>
        </p:nvSpPr>
        <p:spPr>
          <a:xfrm>
            <a:off x="7479678" y="5759773"/>
            <a:ext cx="1788450" cy="530913"/>
          </a:xfrm>
          <a:prstGeom prst="rect">
            <a:avLst/>
          </a:prstGeom>
        </p:spPr>
        <p:txBody>
          <a:bodyPr lIns="91439" tIns="91439" rIns="91439" bIns="91439">
            <a:spAutoFit/>
          </a:bodyPr>
          <a:lstStyle>
            <a:lvl1pPr marL="0" indent="0" defTabSz="914400">
              <a:lnSpc>
                <a:spcPct val="100000"/>
              </a:lnSpc>
              <a:spcBef>
                <a:spcPts val="0"/>
              </a:spcBef>
              <a:buSzTx/>
              <a:buNone/>
              <a:defRPr sz="2250">
                <a:latin typeface="Itau Display Pro Regular"/>
                <a:ea typeface="Itau Display Pro Regular"/>
                <a:cs typeface="Itau Display Pro Regular"/>
                <a:sym typeface="Itau Display Pro Regular"/>
              </a:defRPr>
            </a:lvl1pPr>
          </a:lstStyle>
          <a:p>
            <a:r>
              <a:t>Para valores</a:t>
            </a:r>
          </a:p>
        </p:txBody>
      </p:sp>
      <p:sp>
        <p:nvSpPr>
          <p:cNvPr id="506" name="Retângulo 8"/>
          <p:cNvSpPr txBox="1">
            <a:spLocks noGrp="1"/>
          </p:cNvSpPr>
          <p:nvPr>
            <p:ph type="body" sz="quarter" idx="24"/>
          </p:nvPr>
        </p:nvSpPr>
        <p:spPr>
          <a:xfrm>
            <a:off x="7428878" y="2450730"/>
            <a:ext cx="3218825" cy="530913"/>
          </a:xfrm>
          <a:prstGeom prst="rect">
            <a:avLst/>
          </a:prstGeom>
        </p:spPr>
        <p:txBody>
          <a:bodyPr lIns="91439" tIns="91439" rIns="91439" bIns="91439">
            <a:spAutoFit/>
          </a:bodyPr>
          <a:lstStyle>
            <a:lvl1pPr marL="0" indent="0" defTabSz="914400">
              <a:lnSpc>
                <a:spcPct val="100000"/>
              </a:lnSpc>
              <a:spcBef>
                <a:spcPts val="0"/>
              </a:spcBef>
              <a:buSzTx/>
              <a:buNone/>
              <a:defRPr sz="2250">
                <a:latin typeface="Itau Display Pro Regular"/>
                <a:ea typeface="Itau Display Pro Regular"/>
                <a:cs typeface="Itau Display Pro Regular"/>
                <a:sym typeface="Itau Display Pro Regular"/>
              </a:defRPr>
            </a:lvl1pPr>
          </a:lstStyle>
          <a:p>
            <a:r>
              <a:t>Para porcentagens</a:t>
            </a:r>
          </a:p>
        </p:txBody>
      </p:sp>
      <p:sp>
        <p:nvSpPr>
          <p:cNvPr id="507" name="20h"/>
          <p:cNvSpPr txBox="1">
            <a:spLocks noGrp="1"/>
          </p:cNvSpPr>
          <p:nvPr>
            <p:ph type="body" sz="quarter" idx="25"/>
          </p:nvPr>
        </p:nvSpPr>
        <p:spPr>
          <a:xfrm>
            <a:off x="1513222" y="858893"/>
            <a:ext cx="2198644" cy="1709738"/>
          </a:xfrm>
          <a:prstGeom prst="rect">
            <a:avLst/>
          </a:prstGeom>
        </p:spPr>
        <p:txBody>
          <a:bodyPr lIns="71437" tIns="71437" rIns="71437" bIns="71437" anchor="ctr">
            <a:normAutofit/>
          </a:bodyPr>
          <a:lstStyle>
            <a:lvl1pPr marL="0" indent="0" defTabSz="410766">
              <a:spcBef>
                <a:spcPts val="0"/>
              </a:spcBef>
              <a:buSzTx/>
              <a:buNone/>
              <a:defRPr sz="10000">
                <a:solidFill>
                  <a:srgbClr val="FF6200"/>
                </a:solidFill>
                <a:latin typeface="Itau Display Pro Bold"/>
                <a:ea typeface="Itau Display Pro Bold"/>
                <a:cs typeface="Itau Display Pro Bold"/>
                <a:sym typeface="Itau Display Pro Bold"/>
              </a:defRPr>
            </a:lvl1pPr>
          </a:lstStyle>
          <a:p>
            <a:r>
              <a:t>20h</a:t>
            </a:r>
          </a:p>
        </p:txBody>
      </p:sp>
      <p:sp>
        <p:nvSpPr>
          <p:cNvPr id="508" name="2020"/>
          <p:cNvSpPr txBox="1">
            <a:spLocks noGrp="1"/>
          </p:cNvSpPr>
          <p:nvPr>
            <p:ph type="body" sz="quarter" idx="26"/>
          </p:nvPr>
        </p:nvSpPr>
        <p:spPr>
          <a:xfrm>
            <a:off x="1513221" y="4039052"/>
            <a:ext cx="2757223" cy="1709738"/>
          </a:xfrm>
          <a:prstGeom prst="rect">
            <a:avLst/>
          </a:prstGeom>
        </p:spPr>
        <p:txBody>
          <a:bodyPr lIns="71437" tIns="71437" rIns="71437" bIns="71437" anchor="ctr">
            <a:normAutofit/>
          </a:bodyPr>
          <a:lstStyle>
            <a:lvl1pPr marL="0" indent="0" defTabSz="410766">
              <a:spcBef>
                <a:spcPts val="0"/>
              </a:spcBef>
              <a:buSzTx/>
              <a:buNone/>
              <a:defRPr sz="10000">
                <a:solidFill>
                  <a:srgbClr val="FF6200"/>
                </a:solidFill>
                <a:latin typeface="Itau Display Pro Bold"/>
                <a:ea typeface="Itau Display Pro Bold"/>
                <a:cs typeface="Itau Display Pro Bold"/>
                <a:sym typeface="Itau Display Pro Bold"/>
              </a:defRPr>
            </a:lvl1pPr>
          </a:lstStyle>
          <a:p>
            <a:r>
              <a:t>2020</a:t>
            </a:r>
          </a:p>
        </p:txBody>
      </p:sp>
      <p:sp>
        <p:nvSpPr>
          <p:cNvPr id="509" name="300%"/>
          <p:cNvSpPr txBox="1">
            <a:spLocks noGrp="1"/>
          </p:cNvSpPr>
          <p:nvPr>
            <p:ph type="body" sz="quarter" idx="27"/>
          </p:nvPr>
        </p:nvSpPr>
        <p:spPr>
          <a:xfrm>
            <a:off x="7430117" y="858893"/>
            <a:ext cx="3082614" cy="1709738"/>
          </a:xfrm>
          <a:prstGeom prst="rect">
            <a:avLst/>
          </a:prstGeom>
        </p:spPr>
        <p:txBody>
          <a:bodyPr lIns="71437" tIns="71437" rIns="71437" bIns="71437" anchor="ctr">
            <a:normAutofit/>
          </a:bodyPr>
          <a:lstStyle>
            <a:lvl1pPr marL="0" indent="0" defTabSz="410766">
              <a:spcBef>
                <a:spcPts val="0"/>
              </a:spcBef>
              <a:buSzTx/>
              <a:buNone/>
              <a:defRPr sz="10000">
                <a:solidFill>
                  <a:srgbClr val="FF6200"/>
                </a:solidFill>
                <a:latin typeface="Itau Display Pro Bold"/>
                <a:ea typeface="Itau Display Pro Bold"/>
                <a:cs typeface="Itau Display Pro Bold"/>
                <a:sym typeface="Itau Display Pro Bold"/>
              </a:defRPr>
            </a:lvl1pPr>
          </a:lstStyle>
          <a:p>
            <a:r>
              <a:t>300%</a:t>
            </a:r>
          </a:p>
        </p:txBody>
      </p:sp>
      <p:sp>
        <p:nvSpPr>
          <p:cNvPr id="510" name="R$1mi"/>
          <p:cNvSpPr txBox="1">
            <a:spLocks noGrp="1"/>
          </p:cNvSpPr>
          <p:nvPr>
            <p:ph type="body" sz="quarter" idx="28"/>
          </p:nvPr>
        </p:nvSpPr>
        <p:spPr>
          <a:xfrm>
            <a:off x="7430118" y="4039052"/>
            <a:ext cx="3713634" cy="1709738"/>
          </a:xfrm>
          <a:prstGeom prst="rect">
            <a:avLst/>
          </a:prstGeom>
        </p:spPr>
        <p:txBody>
          <a:bodyPr lIns="71437" tIns="71437" rIns="71437" bIns="71437" anchor="ctr">
            <a:normAutofit/>
          </a:bodyPr>
          <a:lstStyle>
            <a:lvl1pPr marL="0" indent="0" defTabSz="410766">
              <a:spcBef>
                <a:spcPts val="0"/>
              </a:spcBef>
              <a:buSzTx/>
              <a:buNone/>
              <a:defRPr sz="10000">
                <a:solidFill>
                  <a:srgbClr val="FF6200"/>
                </a:solidFill>
                <a:latin typeface="Itau Display Pro Bold"/>
                <a:ea typeface="Itau Display Pro Bold"/>
                <a:cs typeface="Itau Display Pro Bold"/>
                <a:sym typeface="Itau Display Pro Bold"/>
              </a:defRPr>
            </a:lvl1pPr>
          </a:lstStyle>
          <a:p>
            <a:r>
              <a:t>R$1mi</a:t>
            </a:r>
          </a:p>
        </p:txBody>
      </p:sp>
      <p:sp>
        <p:nvSpPr>
          <p:cNvPr id="511" name="Espaço Reservado para Texto 30"/>
          <p:cNvSpPr>
            <a:spLocks noGrp="1"/>
          </p:cNvSpPr>
          <p:nvPr>
            <p:ph type="body" sz="quarter" idx="29"/>
          </p:nvPr>
        </p:nvSpPr>
        <p:spPr>
          <a:xfrm>
            <a:off x="464483" y="348384"/>
            <a:ext cx="2595757" cy="27622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Tx/>
              <a:buNone/>
              <a:tabLst>
                <a:tab pos="2114550" algn="l"/>
              </a:tabLst>
              <a:defRPr sz="2800">
                <a:latin typeface="Itau Display Pro Regular"/>
                <a:cs typeface="Itau Display Pro Regular"/>
                <a:sym typeface="Itau Display Pro Regular"/>
              </a:defRPr>
            </a:lvl1pPr>
          </a:lstStyle>
          <a:p>
            <a:pPr marL="0" indent="0">
              <a:buSzTx/>
              <a:buNone/>
              <a:tabLst>
                <a:tab pos="4229100" algn="l"/>
              </a:tabLst>
              <a:defRPr sz="2800">
                <a:latin typeface="Itau Display Pro Regular"/>
                <a:ea typeface="Itau Display Pro Regular"/>
                <a:cs typeface="Itau Display Pro Regular"/>
                <a:sym typeface="Itau Display Pro Regular"/>
              </a:defRPr>
            </a:pPr>
            <a:r>
              <a:t>Nome do projeto/ </a:t>
            </a:r>
            <a:r>
              <a:rPr>
                <a:latin typeface="Itau Display Pro Bold"/>
                <a:ea typeface="Itau Display Pro Bold"/>
                <a:cs typeface="Itau Display Pro Bold"/>
                <a:sym typeface="Itau Display Pro Bold"/>
              </a:rPr>
              <a:t>Números </a:t>
            </a:r>
          </a:p>
        </p:txBody>
      </p:sp>
    </p:spTree>
    <p:extLst>
      <p:ext uri="{BB962C8B-B14F-4D97-AF65-F5344CB8AC3E}">
        <p14:creationId xmlns:p14="http://schemas.microsoft.com/office/powerpoint/2010/main" val="241256418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F4047-1419-CBC3-EDE6-375614251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C13023-0A51-3A38-1034-EE8EBD9DB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961353-4ED6-3A49-4772-4A45E5EAF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4B47-0DF8-FB42-A247-FBE6A6D6D942}" type="datetimeFigureOut">
              <a:rPr lang="es-CO" smtClean="0"/>
              <a:t>20/02/2025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88CC84-8B31-BC1F-15AB-774EA34D1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19B8BA-7F53-BD15-F1F2-CFF67226D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52B5-7A1E-9D49-96B7-64BC73A19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233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FD4338-CC8C-1070-4AC1-29D9D5AD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705B94-B7F5-F739-B0B3-34230A50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C3DBA0-2434-D171-11F1-F341944E2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4B47-0DF8-FB42-A247-FBE6A6D6D942}" type="datetimeFigureOut">
              <a:rPr lang="es-CO" smtClean="0"/>
              <a:t>20/02/2025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A0E130-FDF3-5D77-8347-9F4A00B18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C3702B-2064-8536-F033-70E91758E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52B5-7A1E-9D49-96B7-64BC73A19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314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BD16E8-59FE-2C22-A791-245F7D4C3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046D5A-4C02-1E33-9A88-0A4E406A59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AD7A31-1B7A-7A27-D384-E9BEC2D73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C9B93A-89BF-3FEB-6B15-BDEC98C99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4B47-0DF8-FB42-A247-FBE6A6D6D942}" type="datetimeFigureOut">
              <a:rPr lang="es-CO" smtClean="0"/>
              <a:t>20/02/2025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F0CE94-A627-1C25-97E4-858CDC30B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9397A05-DC69-C878-3F1E-A1631DD6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52B5-7A1E-9D49-96B7-64BC73A19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9448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4DDFE-B545-5D87-CF28-C73F59C50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B910A7-744B-FAB0-16DD-267E4197A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D31C0B9-78F9-9DD1-37C0-83A40E4790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727806C-DF8A-007E-58F1-830FED5A02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2493317-44CC-6762-65F3-721FBA630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8DF0C55-7DCB-A4B8-5669-0EC5217E0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4B47-0DF8-FB42-A247-FBE6A6D6D942}" type="datetimeFigureOut">
              <a:rPr lang="es-CO" smtClean="0"/>
              <a:t>20/02/2025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6D424E8-EF3C-0098-83AA-ED5D435F9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3AE9330-B58B-8C63-7E7B-18BBBADB7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52B5-7A1E-9D49-96B7-64BC73A19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8571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E7583E-47DE-F45D-D2F9-480574A71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278B08-1AFC-CAA3-0DBD-CFDE4B5DF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4B47-0DF8-FB42-A247-FBE6A6D6D942}" type="datetimeFigureOut">
              <a:rPr lang="es-CO" smtClean="0"/>
              <a:t>20/02/2025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38395D3-1869-F29C-262A-C47EFF466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BC3FBC3-EF53-F0AD-CC72-61480CBB1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52B5-7A1E-9D49-96B7-64BC73A19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419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357D126-5FE2-4812-A0A3-870D5FBBF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4B47-0DF8-FB42-A247-FBE6A6D6D942}" type="datetimeFigureOut">
              <a:rPr lang="es-CO" smtClean="0"/>
              <a:t>20/02/2025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E3EFC59-FD54-23D4-8E49-900C40D87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E96C998-2C75-8918-49B0-E73F1863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52B5-7A1E-9D49-96B7-64BC73A19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1563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F14FC1-FD60-CEEC-4176-52C0C8697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F60153-1C09-0EA2-2938-CD95F02A1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A5214A-C580-9B63-C375-5992CF0E91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80E799-9B56-550B-39C9-8FAEFA2CC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4B47-0DF8-FB42-A247-FBE6A6D6D942}" type="datetimeFigureOut">
              <a:rPr lang="es-CO" smtClean="0"/>
              <a:t>20/02/2025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C3D5733-35BD-6F7E-D116-D10B62405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1AD617-DC33-FAD3-588C-DFF144EB5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52B5-7A1E-9D49-96B7-64BC73A19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2069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FE7D13-F4E3-EC29-2EF8-C62958D77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E27DED5-9FC8-1C61-A58F-814C5A094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C62CD9A-D1F0-E713-95CA-230E9711B9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1C37D2-9752-8119-CCE7-98FCE83A8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4B47-0DF8-FB42-A247-FBE6A6D6D942}" type="datetimeFigureOut">
              <a:rPr lang="es-CO" smtClean="0"/>
              <a:t>20/02/2025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9B0F6F-AA44-3D53-686F-E668D817D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18F460-CED3-E5CF-A791-CDAFA7A5A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52B5-7A1E-9D49-96B7-64BC73A19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0136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5B7FF2B-7CA7-ED2F-92F6-4805060F7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B00CE1-5FDF-ABB8-D3D9-12B82BD1B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7B5B61-A2A3-5DE9-9502-25F076AF57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D74B47-0DF8-FB42-A247-FBE6A6D6D942}" type="datetimeFigureOut">
              <a:rPr lang="es-CO" smtClean="0"/>
              <a:t>20/02/2025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B75180-6E1D-916C-2052-475A1B7024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50D765-0B49-A35C-6EE1-14B1A6F42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B652B5-7A1E-9D49-96B7-64BC73A19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8065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" name="Conector recto 102">
            <a:extLst>
              <a:ext uri="{FF2B5EF4-FFF2-40B4-BE49-F238E27FC236}">
                <a16:creationId xmlns:a16="http://schemas.microsoft.com/office/drawing/2014/main" id="{6A39AE89-D4B6-D631-4B47-77B518B38704}"/>
              </a:ext>
            </a:extLst>
          </p:cNvPr>
          <p:cNvCxnSpPr>
            <a:cxnSpLocks/>
          </p:cNvCxnSpPr>
          <p:nvPr/>
        </p:nvCxnSpPr>
        <p:spPr>
          <a:xfrm rot="16200000">
            <a:off x="5669516" y="4747777"/>
            <a:ext cx="0" cy="3024000"/>
          </a:xfrm>
          <a:prstGeom prst="line">
            <a:avLst/>
          </a:prstGeom>
          <a:noFill/>
          <a:ln w="28575" cap="flat" cmpd="sng" algn="ctr">
            <a:solidFill>
              <a:srgbClr val="FF5500"/>
            </a:solidFill>
            <a:prstDash val="dash"/>
            <a:miter lim="800000"/>
          </a:ln>
          <a:effectLst/>
        </p:spPr>
      </p:cxnSp>
      <p:grpSp>
        <p:nvGrpSpPr>
          <p:cNvPr id="2" name="Grupo 1">
            <a:extLst>
              <a:ext uri="{FF2B5EF4-FFF2-40B4-BE49-F238E27FC236}">
                <a16:creationId xmlns:a16="http://schemas.microsoft.com/office/drawing/2014/main" id="{22AA70D7-F91E-CD76-A536-22C8D3229570}"/>
              </a:ext>
            </a:extLst>
          </p:cNvPr>
          <p:cNvGrpSpPr/>
          <p:nvPr/>
        </p:nvGrpSpPr>
        <p:grpSpPr>
          <a:xfrm>
            <a:off x="40640" y="0"/>
            <a:ext cx="12106780" cy="6628779"/>
            <a:chOff x="40640" y="604471"/>
            <a:chExt cx="12106780" cy="5771680"/>
          </a:xfrm>
        </p:grpSpPr>
        <p:cxnSp>
          <p:nvCxnSpPr>
            <p:cNvPr id="3" name="Conector recto 2">
              <a:extLst>
                <a:ext uri="{FF2B5EF4-FFF2-40B4-BE49-F238E27FC236}">
                  <a16:creationId xmlns:a16="http://schemas.microsoft.com/office/drawing/2014/main" id="{68ADD9A1-C87F-2B19-7794-9C13D40F6012}"/>
                </a:ext>
              </a:extLst>
            </p:cNvPr>
            <p:cNvCxnSpPr/>
            <p:nvPr/>
          </p:nvCxnSpPr>
          <p:spPr>
            <a:xfrm>
              <a:off x="10534784" y="2469249"/>
              <a:ext cx="0" cy="2880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cxnSp>
          <p:nvCxnSpPr>
            <p:cNvPr id="4" name="Conector recto 3">
              <a:extLst>
                <a:ext uri="{FF2B5EF4-FFF2-40B4-BE49-F238E27FC236}">
                  <a16:creationId xmlns:a16="http://schemas.microsoft.com/office/drawing/2014/main" id="{D31E91E1-B492-F5DD-386C-907D9FD5110C}"/>
                </a:ext>
              </a:extLst>
            </p:cNvPr>
            <p:cNvCxnSpPr/>
            <p:nvPr/>
          </p:nvCxnSpPr>
          <p:spPr>
            <a:xfrm>
              <a:off x="3737744" y="2466201"/>
              <a:ext cx="0" cy="900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id="{CCF32620-B0FE-47AE-66AD-376F37E03991}"/>
                </a:ext>
              </a:extLst>
            </p:cNvPr>
            <p:cNvCxnSpPr/>
            <p:nvPr/>
          </p:nvCxnSpPr>
          <p:spPr>
            <a:xfrm>
              <a:off x="2918594" y="2466201"/>
              <a:ext cx="0" cy="900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cxnSp>
          <p:nvCxnSpPr>
            <p:cNvPr id="6" name="Conector recto 5">
              <a:extLst>
                <a:ext uri="{FF2B5EF4-FFF2-40B4-BE49-F238E27FC236}">
                  <a16:creationId xmlns:a16="http://schemas.microsoft.com/office/drawing/2014/main" id="{69AC8981-68B2-56FC-31D1-C9B608252C6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627384" y="4097727"/>
              <a:ext cx="0" cy="1260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cxnSp>
          <p:nvCxnSpPr>
            <p:cNvPr id="7" name="Conector recto 6">
              <a:extLst>
                <a:ext uri="{FF2B5EF4-FFF2-40B4-BE49-F238E27FC236}">
                  <a16:creationId xmlns:a16="http://schemas.microsoft.com/office/drawing/2014/main" id="{EB0C1E8B-81BF-6AD4-DEA0-413327468E2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621034" y="4599377"/>
              <a:ext cx="0" cy="1260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cxnSp>
          <p:nvCxnSpPr>
            <p:cNvPr id="8" name="Conector recto 7">
              <a:extLst>
                <a:ext uri="{FF2B5EF4-FFF2-40B4-BE49-F238E27FC236}">
                  <a16:creationId xmlns:a16="http://schemas.microsoft.com/office/drawing/2014/main" id="{4E8E8CD4-8369-5A76-BDFA-B44E6F922EC6}"/>
                </a:ext>
              </a:extLst>
            </p:cNvPr>
            <p:cNvCxnSpPr>
              <a:cxnSpLocks/>
            </p:cNvCxnSpPr>
            <p:nvPr/>
          </p:nvCxnSpPr>
          <p:spPr>
            <a:xfrm>
              <a:off x="5971280" y="1180471"/>
              <a:ext cx="0" cy="4356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8A9A4EFE-CD5E-A8B1-1F85-9CAC0FD2C06C}"/>
                </a:ext>
              </a:extLst>
            </p:cNvPr>
            <p:cNvCxnSpPr>
              <a:cxnSpLocks/>
            </p:cNvCxnSpPr>
            <p:nvPr/>
          </p:nvCxnSpPr>
          <p:spPr>
            <a:xfrm>
              <a:off x="669084" y="2310877"/>
              <a:ext cx="0" cy="1188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644C0E2A-4ACF-EFAA-AB4A-807156D6A94A}"/>
                </a:ext>
              </a:extLst>
            </p:cNvPr>
            <p:cNvSpPr/>
            <p:nvPr/>
          </p:nvSpPr>
          <p:spPr>
            <a:xfrm>
              <a:off x="5181600" y="604471"/>
              <a:ext cx="1620000" cy="576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Vicepresidencia Banca Mayorista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Jorge Villa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Vicepresidente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DB8D089B-B306-05FA-066E-D54AED996296}"/>
                </a:ext>
              </a:extLst>
            </p:cNvPr>
            <p:cNvSpPr/>
            <p:nvPr/>
          </p:nvSpPr>
          <p:spPr>
            <a:xfrm>
              <a:off x="40640" y="1600151"/>
              <a:ext cx="1260000" cy="720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Vicepresidencia </a:t>
              </a:r>
              <a:r>
                <a:rPr kumimoji="0" lang="es-ES" sz="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Treasury</a:t>
              </a: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 &amp; Global </a:t>
              </a:r>
              <a:r>
                <a:rPr kumimoji="0" lang="es-ES" sz="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Markets</a:t>
              </a: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Camila V. Vasquez. V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Vicepresidente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49555A56-D182-84E1-C0CE-A72422DEDBD7}"/>
                </a:ext>
              </a:extLst>
            </p:cNvPr>
            <p:cNvSpPr/>
            <p:nvPr/>
          </p:nvSpPr>
          <p:spPr>
            <a:xfrm>
              <a:off x="1377342" y="1600151"/>
              <a:ext cx="1260000" cy="720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Vicepresidencia Tecnología Banco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Frederico J. Buril D.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Vicepresidente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000F765A-C051-ACB6-A5B1-99E2A21444A1}"/>
                </a:ext>
              </a:extLst>
            </p:cNvPr>
            <p:cNvSpPr/>
            <p:nvPr/>
          </p:nvSpPr>
          <p:spPr>
            <a:xfrm>
              <a:off x="4034844" y="1612851"/>
              <a:ext cx="1260000" cy="720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Vicepresidencia Cumplimiento Banco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Carlos F. Diaz. L.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Vicepresidente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37C5A664-0B95-C6AB-C2A3-869C62EB6675}"/>
                </a:ext>
              </a:extLst>
            </p:cNvPr>
            <p:cNvSpPr/>
            <p:nvPr/>
          </p:nvSpPr>
          <p:spPr>
            <a:xfrm>
              <a:off x="2709295" y="1610311"/>
              <a:ext cx="1260000" cy="720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Vicepresidencia Control Interno y Riesgo Operativo  Banco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Frederico Medeiros Q.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Vicepresidente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3B93577A-84B3-C31E-A43A-20DCCF7D436C}"/>
                </a:ext>
              </a:extLst>
            </p:cNvPr>
            <p:cNvSpPr/>
            <p:nvPr/>
          </p:nvSpPr>
          <p:spPr>
            <a:xfrm>
              <a:off x="5374640" y="1620471"/>
              <a:ext cx="1260000" cy="720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Itaú Fiduciaria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Guillermo M. Acuña. M.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Gerente General</a:t>
              </a: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57E24150-2579-212B-8535-F2E6D6677C74}"/>
                </a:ext>
              </a:extLst>
            </p:cNvPr>
            <p:cNvSpPr/>
            <p:nvPr/>
          </p:nvSpPr>
          <p:spPr>
            <a:xfrm>
              <a:off x="7178922" y="1619589"/>
              <a:ext cx="1260000" cy="720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Vicepresidencia Jurídica Banco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Dolly C. Murcia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Vicepresidente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5023AF95-6291-3033-518B-EC0DFDD2002D}"/>
                </a:ext>
              </a:extLst>
            </p:cNvPr>
            <p:cNvSpPr/>
            <p:nvPr/>
          </p:nvSpPr>
          <p:spPr>
            <a:xfrm>
              <a:off x="8784025" y="1620914"/>
              <a:ext cx="1260000" cy="720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Vicepresidencia Digital, Operaciones TI y Transformación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Frederico J. Buril D.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Vicepresidente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7FE7C937-2598-2DDD-E18A-488801411473}"/>
                </a:ext>
              </a:extLst>
            </p:cNvPr>
            <p:cNvSpPr/>
            <p:nvPr/>
          </p:nvSpPr>
          <p:spPr>
            <a:xfrm>
              <a:off x="10499271" y="1622240"/>
              <a:ext cx="1260000" cy="720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Vicepresidencia Financiera y Administrativa Banco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Juan M. Canel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Vicepresidente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720A80E5-394C-BE44-21ED-53F5D7D58D83}"/>
                </a:ext>
              </a:extLst>
            </p:cNvPr>
            <p:cNvSpPr/>
            <p:nvPr/>
          </p:nvSpPr>
          <p:spPr>
            <a:xfrm>
              <a:off x="185088" y="2651046"/>
              <a:ext cx="972000" cy="612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Itaú Comisionista de Bolsa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Félix E. Buendía A.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Gerente General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12A5AE24-9ACC-7261-E960-265BF598F043}"/>
                </a:ext>
              </a:extLst>
            </p:cNvPr>
            <p:cNvSpPr/>
            <p:nvPr/>
          </p:nvSpPr>
          <p:spPr>
            <a:xfrm>
              <a:off x="186414" y="3471358"/>
              <a:ext cx="972000" cy="468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Inversiones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Edwin R. González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Gerente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22680399-3F53-DEF6-458D-CE82C52C2432}"/>
                </a:ext>
              </a:extLst>
            </p:cNvPr>
            <p:cNvSpPr/>
            <p:nvPr/>
          </p:nvSpPr>
          <p:spPr>
            <a:xfrm>
              <a:off x="135339" y="5753510"/>
              <a:ext cx="1080000" cy="61200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Inversiones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cxnSp>
          <p:nvCxnSpPr>
            <p:cNvPr id="22" name="Conector recto 21">
              <a:extLst>
                <a:ext uri="{FF2B5EF4-FFF2-40B4-BE49-F238E27FC236}">
                  <a16:creationId xmlns:a16="http://schemas.microsoft.com/office/drawing/2014/main" id="{CE356599-965B-1A16-8890-FB5DBCA05CD6}"/>
                </a:ext>
              </a:extLst>
            </p:cNvPr>
            <p:cNvCxnSpPr>
              <a:cxnSpLocks/>
            </p:cNvCxnSpPr>
            <p:nvPr/>
          </p:nvCxnSpPr>
          <p:spPr>
            <a:xfrm>
              <a:off x="670409" y="3963392"/>
              <a:ext cx="0" cy="1548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dash"/>
              <a:miter lim="800000"/>
            </a:ln>
            <a:effectLst/>
          </p:spPr>
        </p:cxnSp>
        <p:cxnSp>
          <p:nvCxnSpPr>
            <p:cNvPr id="25" name="Conector recto 24">
              <a:extLst>
                <a:ext uri="{FF2B5EF4-FFF2-40B4-BE49-F238E27FC236}">
                  <a16:creationId xmlns:a16="http://schemas.microsoft.com/office/drawing/2014/main" id="{8B7FC5B7-6B43-472E-4AC6-E9F943585E9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104052" y="102353"/>
              <a:ext cx="0" cy="10872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cxnSp>
          <p:nvCxnSpPr>
            <p:cNvPr id="26" name="Conector recto 25">
              <a:extLst>
                <a:ext uri="{FF2B5EF4-FFF2-40B4-BE49-F238E27FC236}">
                  <a16:creationId xmlns:a16="http://schemas.microsoft.com/office/drawing/2014/main" id="{0F19A78B-AE43-B84D-05D4-E6D73EA1B828}"/>
                </a:ext>
              </a:extLst>
            </p:cNvPr>
            <p:cNvCxnSpPr>
              <a:cxnSpLocks/>
            </p:cNvCxnSpPr>
            <p:nvPr/>
          </p:nvCxnSpPr>
          <p:spPr>
            <a:xfrm>
              <a:off x="672627" y="5527532"/>
              <a:ext cx="0" cy="216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0E311031-A157-6A87-D4A1-98BC33F2F4B5}"/>
                </a:ext>
              </a:extLst>
            </p:cNvPr>
            <p:cNvSpPr/>
            <p:nvPr/>
          </p:nvSpPr>
          <p:spPr>
            <a:xfrm>
              <a:off x="6137583" y="2556647"/>
              <a:ext cx="972000" cy="360000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55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Asistente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Nancy E. Parrado </a:t>
              </a:r>
            </a:p>
          </p:txBody>
        </p:sp>
        <p:cxnSp>
          <p:nvCxnSpPr>
            <p:cNvPr id="28" name="Conector recto 27">
              <a:extLst>
                <a:ext uri="{FF2B5EF4-FFF2-40B4-BE49-F238E27FC236}">
                  <a16:creationId xmlns:a16="http://schemas.microsoft.com/office/drawing/2014/main" id="{3DD5101C-4E1A-6838-1734-562AD53B85B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049727" y="2683581"/>
              <a:ext cx="0" cy="144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51766372-DC74-3F73-447D-441CB5592DAB}"/>
                </a:ext>
              </a:extLst>
            </p:cNvPr>
            <p:cNvSpPr/>
            <p:nvPr/>
          </p:nvSpPr>
          <p:spPr>
            <a:xfrm>
              <a:off x="6130489" y="3261942"/>
              <a:ext cx="972000" cy="1260000"/>
            </a:xfrm>
            <a:prstGeom prst="rect">
              <a:avLst/>
            </a:prstGeom>
            <a:solidFill>
              <a:srgbClr val="E7E6E6"/>
            </a:solidFill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55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Jurídico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Ana M Martinez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55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Director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Juan F. </a:t>
              </a:r>
              <a:r>
                <a:rPr kumimoji="0" lang="es-ES" sz="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Agamez</a:t>
              </a: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55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Abogado Senior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Cesar R Gutierrez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55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Abogado</a:t>
              </a:r>
            </a:p>
          </p:txBody>
        </p:sp>
        <p:cxnSp>
          <p:nvCxnSpPr>
            <p:cNvPr id="33" name="Conector recto 32">
              <a:extLst>
                <a:ext uri="{FF2B5EF4-FFF2-40B4-BE49-F238E27FC236}">
                  <a16:creationId xmlns:a16="http://schemas.microsoft.com/office/drawing/2014/main" id="{BADD7F3C-84B6-3DDA-9BC6-608C1AB920C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042635" y="3824810"/>
              <a:ext cx="0" cy="144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cxnSp>
          <p:nvCxnSpPr>
            <p:cNvPr id="34" name="Conector recto 33">
              <a:extLst>
                <a:ext uri="{FF2B5EF4-FFF2-40B4-BE49-F238E27FC236}">
                  <a16:creationId xmlns:a16="http://schemas.microsoft.com/office/drawing/2014/main" id="{FA4BAC55-2351-9B9A-575E-9E4510F7158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250898" y="2453742"/>
              <a:ext cx="0" cy="1296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dash"/>
              <a:miter lim="800000"/>
            </a:ln>
            <a:effectLst/>
          </p:spPr>
        </p:cxnSp>
        <p:cxnSp>
          <p:nvCxnSpPr>
            <p:cNvPr id="35" name="Conector recto 34">
              <a:extLst>
                <a:ext uri="{FF2B5EF4-FFF2-40B4-BE49-F238E27FC236}">
                  <a16:creationId xmlns:a16="http://schemas.microsoft.com/office/drawing/2014/main" id="{3BAD00AC-A514-AE51-380C-CA53D41FDBDE}"/>
                </a:ext>
              </a:extLst>
            </p:cNvPr>
            <p:cNvCxnSpPr>
              <a:cxnSpLocks/>
            </p:cNvCxnSpPr>
            <p:nvPr/>
          </p:nvCxnSpPr>
          <p:spPr>
            <a:xfrm>
              <a:off x="6610476" y="3087041"/>
              <a:ext cx="0" cy="180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dash"/>
              <a:miter lim="800000"/>
            </a:ln>
            <a:effectLst/>
          </p:spPr>
        </p:cxn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EF0811DC-335E-D495-8A5E-D2F966573940}"/>
                </a:ext>
              </a:extLst>
            </p:cNvPr>
            <p:cNvSpPr/>
            <p:nvPr/>
          </p:nvSpPr>
          <p:spPr>
            <a:xfrm>
              <a:off x="4854586" y="3450818"/>
              <a:ext cx="972000" cy="540000"/>
            </a:xfrm>
            <a:prstGeom prst="rect">
              <a:avLst/>
            </a:prstGeom>
            <a:solidFill>
              <a:srgbClr val="E7E6E6"/>
            </a:solidFill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55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Cumplimiento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srgbClr val="FF5500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Karen X.  Malaver </a:t>
              </a: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srgbClr val="FF5500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55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Coordinador</a:t>
              </a: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462E9398-AAB6-8663-D59C-104FFADFF896}"/>
                </a:ext>
              </a:extLst>
            </p:cNvPr>
            <p:cNvSpPr/>
            <p:nvPr/>
          </p:nvSpPr>
          <p:spPr>
            <a:xfrm>
              <a:off x="4854586" y="4574768"/>
              <a:ext cx="972000" cy="324000"/>
            </a:xfrm>
            <a:prstGeom prst="rect">
              <a:avLst/>
            </a:prstGeom>
            <a:solidFill>
              <a:srgbClr val="E7E6E6"/>
            </a:solidFill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Derly C. Ramirez </a:t>
              </a: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srgbClr val="FF5500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55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Profesional I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49CA2739-E1C2-9CF3-E121-8A25242D2639}"/>
                </a:ext>
              </a:extLst>
            </p:cNvPr>
            <p:cNvSpPr/>
            <p:nvPr/>
          </p:nvSpPr>
          <p:spPr>
            <a:xfrm>
              <a:off x="4854586" y="5070068"/>
              <a:ext cx="972000" cy="324000"/>
            </a:xfrm>
            <a:prstGeom prst="rect">
              <a:avLst/>
            </a:prstGeom>
            <a:solidFill>
              <a:srgbClr val="E7E6E6"/>
            </a:solidFill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Nathalia Serna H. </a:t>
              </a: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srgbClr val="FF5500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55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Profesional I</a:t>
              </a: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7902FA0B-C6B2-7DD6-2314-A62F68C60DCE}"/>
                </a:ext>
              </a:extLst>
            </p:cNvPr>
            <p:cNvSpPr/>
            <p:nvPr/>
          </p:nvSpPr>
          <p:spPr>
            <a:xfrm>
              <a:off x="4180564" y="2550608"/>
              <a:ext cx="972000" cy="468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Riesgo LAFT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Ciro H. Valero P.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Gerente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cxnSp>
          <p:nvCxnSpPr>
            <p:cNvPr id="41" name="Conector recto 40">
              <a:extLst>
                <a:ext uri="{FF2B5EF4-FFF2-40B4-BE49-F238E27FC236}">
                  <a16:creationId xmlns:a16="http://schemas.microsoft.com/office/drawing/2014/main" id="{AE3EC905-9415-F1D9-381E-C4B10BC159A4}"/>
                </a:ext>
              </a:extLst>
            </p:cNvPr>
            <p:cNvCxnSpPr>
              <a:stCxn id="13" idx="2"/>
              <a:endCxn id="40" idx="0"/>
            </p:cNvCxnSpPr>
            <p:nvPr/>
          </p:nvCxnSpPr>
          <p:spPr>
            <a:xfrm>
              <a:off x="4664844" y="2332851"/>
              <a:ext cx="0" cy="217757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cxnSp>
          <p:nvCxnSpPr>
            <p:cNvPr id="42" name="Conector: angular 41">
              <a:extLst>
                <a:ext uri="{FF2B5EF4-FFF2-40B4-BE49-F238E27FC236}">
                  <a16:creationId xmlns:a16="http://schemas.microsoft.com/office/drawing/2014/main" id="{1C5039D6-9929-0FBC-9A99-C19C6DB3203A}"/>
                </a:ext>
              </a:extLst>
            </p:cNvPr>
            <p:cNvCxnSpPr>
              <a:stCxn id="40" idx="2"/>
              <a:endCxn id="37" idx="0"/>
            </p:cNvCxnSpPr>
            <p:nvPr/>
          </p:nvCxnSpPr>
          <p:spPr>
            <a:xfrm rot="16200000" flipH="1">
              <a:off x="4787470" y="2897702"/>
              <a:ext cx="432210" cy="674022"/>
            </a:xfrm>
            <a:prstGeom prst="bentConnector3">
              <a:avLst/>
            </a:prstGeom>
            <a:noFill/>
            <a:ln w="28575" cap="flat" cmpd="sng" algn="ctr">
              <a:solidFill>
                <a:srgbClr val="FF5500"/>
              </a:solidFill>
              <a:prstDash val="dash"/>
              <a:miter lim="800000"/>
            </a:ln>
            <a:effectLst/>
          </p:spPr>
        </p:cxnSp>
        <p:cxnSp>
          <p:nvCxnSpPr>
            <p:cNvPr id="43" name="Conector recto 42">
              <a:extLst>
                <a:ext uri="{FF2B5EF4-FFF2-40B4-BE49-F238E27FC236}">
                  <a16:creationId xmlns:a16="http://schemas.microsoft.com/office/drawing/2014/main" id="{2DD8E9CE-5C00-C97D-76E5-2F8BCB2E5E5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902935" y="3640660"/>
              <a:ext cx="0" cy="144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36716162-ACF4-98B9-FA14-ABD09E0FFE16}"/>
                </a:ext>
              </a:extLst>
            </p:cNvPr>
            <p:cNvSpPr/>
            <p:nvPr/>
          </p:nvSpPr>
          <p:spPr>
            <a:xfrm>
              <a:off x="3240764" y="4481008"/>
              <a:ext cx="972000" cy="468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Gestión de Servicios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Juan C. Pico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Jefe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4F3824BB-606B-F0F8-7D25-06053A713353}"/>
                </a:ext>
              </a:extLst>
            </p:cNvPr>
            <p:cNvSpPr/>
            <p:nvPr/>
          </p:nvSpPr>
          <p:spPr>
            <a:xfrm>
              <a:off x="2135864" y="4474658"/>
              <a:ext cx="972000" cy="468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Producción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Hernán  Penagos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Gerente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F84EFA13-5F1B-F412-00AF-E73E91EF4C94}"/>
                </a:ext>
              </a:extLst>
            </p:cNvPr>
            <p:cNvSpPr/>
            <p:nvPr/>
          </p:nvSpPr>
          <p:spPr>
            <a:xfrm>
              <a:off x="3240764" y="5008058"/>
              <a:ext cx="972000" cy="468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Mayorista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Julio C. Florez G.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Jefe de Desarrollo</a:t>
              </a:r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D08E1249-B127-7481-06B7-D883DB01B0FE}"/>
                </a:ext>
              </a:extLst>
            </p:cNvPr>
            <p:cNvSpPr/>
            <p:nvPr/>
          </p:nvSpPr>
          <p:spPr>
            <a:xfrm>
              <a:off x="2135864" y="5008058"/>
              <a:ext cx="972000" cy="468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Mayorista y Tesorería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Harvey A. Vasquez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Gerente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cxnSp>
          <p:nvCxnSpPr>
            <p:cNvPr id="48" name="Conector recto 47">
              <a:extLst>
                <a:ext uri="{FF2B5EF4-FFF2-40B4-BE49-F238E27FC236}">
                  <a16:creationId xmlns:a16="http://schemas.microsoft.com/office/drawing/2014/main" id="{F2EDAA49-CB42-02ED-4F4D-CAB312F12210}"/>
                </a:ext>
              </a:extLst>
            </p:cNvPr>
            <p:cNvCxnSpPr>
              <a:cxnSpLocks/>
            </p:cNvCxnSpPr>
            <p:nvPr/>
          </p:nvCxnSpPr>
          <p:spPr>
            <a:xfrm>
              <a:off x="2008934" y="2329927"/>
              <a:ext cx="0" cy="2916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cxnSp>
          <p:nvCxnSpPr>
            <p:cNvPr id="49" name="Conector recto 48">
              <a:extLst>
                <a:ext uri="{FF2B5EF4-FFF2-40B4-BE49-F238E27FC236}">
                  <a16:creationId xmlns:a16="http://schemas.microsoft.com/office/drawing/2014/main" id="{80F82F16-E411-FF3E-FCC9-AA40DF6B2AD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549409" y="4908692"/>
              <a:ext cx="0" cy="648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dash"/>
              <a:miter lim="800000"/>
            </a:ln>
            <a:effectLst/>
          </p:spPr>
        </p:cxnSp>
        <p:cxnSp>
          <p:nvCxnSpPr>
            <p:cNvPr id="50" name="Conector recto 49">
              <a:extLst>
                <a:ext uri="{FF2B5EF4-FFF2-40B4-BE49-F238E27FC236}">
                  <a16:creationId xmlns:a16="http://schemas.microsoft.com/office/drawing/2014/main" id="{715ACDDD-8CEE-8DD7-E8AC-E93E9814A48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530359" y="4407042"/>
              <a:ext cx="0" cy="648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dash"/>
              <a:miter lim="800000"/>
            </a:ln>
            <a:effectLst/>
          </p:spPr>
        </p:cxnSp>
        <p:cxnSp>
          <p:nvCxnSpPr>
            <p:cNvPr id="51" name="Conector recto 50">
              <a:extLst>
                <a:ext uri="{FF2B5EF4-FFF2-40B4-BE49-F238E27FC236}">
                  <a16:creationId xmlns:a16="http://schemas.microsoft.com/office/drawing/2014/main" id="{57BBC4D4-1B74-23D0-9B1B-514EF0095E7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902935" y="4663010"/>
              <a:ext cx="0" cy="144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F67CE719-E200-B657-1721-F61A4B9DD21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902935" y="5151960"/>
              <a:ext cx="0" cy="144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201B816-47DE-6BCE-ED30-B3FBC86014B9}"/>
                </a:ext>
              </a:extLst>
            </p:cNvPr>
            <p:cNvSpPr/>
            <p:nvPr/>
          </p:nvSpPr>
          <p:spPr>
            <a:xfrm>
              <a:off x="2542264" y="2556958"/>
              <a:ext cx="756000" cy="576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Riesgo Operativo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Diana </a:t>
              </a:r>
              <a:r>
                <a:rPr kumimoji="0" lang="es-ES" sz="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Encizo</a:t>
              </a: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Gerente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A854208D-F900-46BA-052C-5F9C625C0DFD}"/>
                </a:ext>
              </a:extLst>
            </p:cNvPr>
            <p:cNvSpPr/>
            <p:nvPr/>
          </p:nvSpPr>
          <p:spPr>
            <a:xfrm>
              <a:off x="3367764" y="2550608"/>
              <a:ext cx="756000" cy="576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Crédito Mayorista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Yamir Parra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Gerente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cxnSp>
          <p:nvCxnSpPr>
            <p:cNvPr id="55" name="Conector recto 54">
              <a:extLst>
                <a:ext uri="{FF2B5EF4-FFF2-40B4-BE49-F238E27FC236}">
                  <a16:creationId xmlns:a16="http://schemas.microsoft.com/office/drawing/2014/main" id="{E5456741-E78A-A2B0-9B7F-24B02D42B7E1}"/>
                </a:ext>
              </a:extLst>
            </p:cNvPr>
            <p:cNvCxnSpPr/>
            <p:nvPr/>
          </p:nvCxnSpPr>
          <p:spPr>
            <a:xfrm>
              <a:off x="3331344" y="2339201"/>
              <a:ext cx="0" cy="144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cxnSp>
          <p:nvCxnSpPr>
            <p:cNvPr id="56" name="Conector recto 55">
              <a:extLst>
                <a:ext uri="{FF2B5EF4-FFF2-40B4-BE49-F238E27FC236}">
                  <a16:creationId xmlns:a16="http://schemas.microsoft.com/office/drawing/2014/main" id="{53E5E933-339E-2B9D-6078-81D39545B47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123844" y="2258701"/>
              <a:ext cx="0" cy="432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cxnSp>
          <p:nvCxnSpPr>
            <p:cNvPr id="57" name="Conector recto 56">
              <a:extLst>
                <a:ext uri="{FF2B5EF4-FFF2-40B4-BE49-F238E27FC236}">
                  <a16:creationId xmlns:a16="http://schemas.microsoft.com/office/drawing/2014/main" id="{8A0B77F9-ED06-C6CF-A4B0-385BC9704D6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529194" y="2276701"/>
              <a:ext cx="0" cy="396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B7373034-CB85-1CA7-57C9-886B2B468AAC}"/>
                </a:ext>
              </a:extLst>
            </p:cNvPr>
            <p:cNvSpPr/>
            <p:nvPr/>
          </p:nvSpPr>
          <p:spPr>
            <a:xfrm>
              <a:off x="2454286" y="3349218"/>
              <a:ext cx="864000" cy="432000"/>
            </a:xfrm>
            <a:prstGeom prst="rect">
              <a:avLst/>
            </a:prstGeom>
            <a:solidFill>
              <a:srgbClr val="E7E6E6"/>
            </a:solidFill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55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OCIR Filiales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Adriana  Beltran </a:t>
              </a: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srgbClr val="FF5500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55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Analista Auxiliar</a:t>
              </a:r>
            </a:p>
          </p:txBody>
        </p:sp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225A3C49-878F-BB67-3255-E1C93B8C1ED1}"/>
                </a:ext>
              </a:extLst>
            </p:cNvPr>
            <p:cNvSpPr/>
            <p:nvPr/>
          </p:nvSpPr>
          <p:spPr>
            <a:xfrm>
              <a:off x="3362336" y="3349218"/>
              <a:ext cx="864000" cy="432000"/>
            </a:xfrm>
            <a:prstGeom prst="rect">
              <a:avLst/>
            </a:prstGeom>
            <a:solidFill>
              <a:srgbClr val="E7E6E6"/>
            </a:solidFill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Ana  Babativa </a:t>
              </a: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srgbClr val="FF5500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55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Analista Medio</a:t>
              </a:r>
            </a:p>
          </p:txBody>
        </p:sp>
        <p:sp>
          <p:nvSpPr>
            <p:cNvPr id="63" name="Rectángulo 62">
              <a:hlinkClick r:id="" action="ppaction://noaction"/>
              <a:extLst>
                <a:ext uri="{FF2B5EF4-FFF2-40B4-BE49-F238E27FC236}">
                  <a16:creationId xmlns:a16="http://schemas.microsoft.com/office/drawing/2014/main" id="{4896DD35-E288-1498-E0CE-60B97E3E279E}"/>
                </a:ext>
              </a:extLst>
            </p:cNvPr>
            <p:cNvSpPr/>
            <p:nvPr/>
          </p:nvSpPr>
          <p:spPr>
            <a:xfrm>
              <a:off x="3018239" y="5753510"/>
              <a:ext cx="1080000" cy="61200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Comercial  Fiducia Estructurada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Maria F. Morales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55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Gerente</a:t>
              </a: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cxnSp>
          <p:nvCxnSpPr>
            <p:cNvPr id="64" name="Conector recto 63">
              <a:extLst>
                <a:ext uri="{FF2B5EF4-FFF2-40B4-BE49-F238E27FC236}">
                  <a16:creationId xmlns:a16="http://schemas.microsoft.com/office/drawing/2014/main" id="{1EB91733-8777-A308-FA57-9348DD6DFAC7}"/>
                </a:ext>
              </a:extLst>
            </p:cNvPr>
            <p:cNvCxnSpPr>
              <a:cxnSpLocks/>
            </p:cNvCxnSpPr>
            <p:nvPr/>
          </p:nvCxnSpPr>
          <p:spPr>
            <a:xfrm>
              <a:off x="3555527" y="5528270"/>
              <a:ext cx="0" cy="216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sp>
          <p:nvSpPr>
            <p:cNvPr id="68" name="Rectángulo 67">
              <a:hlinkClick r:id="" action="ppaction://noaction"/>
              <a:extLst>
                <a:ext uri="{FF2B5EF4-FFF2-40B4-BE49-F238E27FC236}">
                  <a16:creationId xmlns:a16="http://schemas.microsoft.com/office/drawing/2014/main" id="{8D1321D5-1480-790D-DB17-411DE1FA5317}"/>
                </a:ext>
              </a:extLst>
            </p:cNvPr>
            <p:cNvSpPr/>
            <p:nvPr/>
          </p:nvSpPr>
          <p:spPr>
            <a:xfrm>
              <a:off x="7142161" y="5757056"/>
              <a:ext cx="1080000" cy="61200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Unidad Fiduciaria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Oscar Lara O.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55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Director I</a:t>
              </a: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cxnSp>
          <p:nvCxnSpPr>
            <p:cNvPr id="69" name="Conector recto 68">
              <a:extLst>
                <a:ext uri="{FF2B5EF4-FFF2-40B4-BE49-F238E27FC236}">
                  <a16:creationId xmlns:a16="http://schemas.microsoft.com/office/drawing/2014/main" id="{4FF6340B-FA3A-6387-CA47-48AAF2060358}"/>
                </a:ext>
              </a:extLst>
            </p:cNvPr>
            <p:cNvCxnSpPr>
              <a:cxnSpLocks/>
            </p:cNvCxnSpPr>
            <p:nvPr/>
          </p:nvCxnSpPr>
          <p:spPr>
            <a:xfrm>
              <a:off x="7664766" y="5524727"/>
              <a:ext cx="0" cy="216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00F692EF-005E-9C19-01BC-ADF43F7D3AFF}"/>
                </a:ext>
              </a:extLst>
            </p:cNvPr>
            <p:cNvSpPr/>
            <p:nvPr/>
          </p:nvSpPr>
          <p:spPr>
            <a:xfrm>
              <a:off x="8988707" y="5760604"/>
              <a:ext cx="1080000" cy="61200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Impuestos</a:t>
              </a:r>
            </a:p>
          </p:txBody>
        </p:sp>
        <p:cxnSp>
          <p:nvCxnSpPr>
            <p:cNvPr id="76" name="Conector recto 75">
              <a:extLst>
                <a:ext uri="{FF2B5EF4-FFF2-40B4-BE49-F238E27FC236}">
                  <a16:creationId xmlns:a16="http://schemas.microsoft.com/office/drawing/2014/main" id="{366B10D4-832F-A1D5-50DC-415E3E153F17}"/>
                </a:ext>
              </a:extLst>
            </p:cNvPr>
            <p:cNvCxnSpPr>
              <a:cxnSpLocks/>
            </p:cNvCxnSpPr>
            <p:nvPr/>
          </p:nvCxnSpPr>
          <p:spPr>
            <a:xfrm>
              <a:off x="9526002" y="5519131"/>
              <a:ext cx="0" cy="252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cxnSp>
          <p:nvCxnSpPr>
            <p:cNvPr id="77" name="Conector recto 76">
              <a:extLst>
                <a:ext uri="{FF2B5EF4-FFF2-40B4-BE49-F238E27FC236}">
                  <a16:creationId xmlns:a16="http://schemas.microsoft.com/office/drawing/2014/main" id="{B8F440D2-3C46-2397-4634-775A765C327B}"/>
                </a:ext>
              </a:extLst>
            </p:cNvPr>
            <p:cNvCxnSpPr>
              <a:cxnSpLocks/>
            </p:cNvCxnSpPr>
            <p:nvPr/>
          </p:nvCxnSpPr>
          <p:spPr>
            <a:xfrm>
              <a:off x="11537061" y="5528275"/>
              <a:ext cx="0" cy="216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DD252748-6FD8-341B-F58A-33A89B2FE3B4}"/>
                </a:ext>
              </a:extLst>
            </p:cNvPr>
            <p:cNvSpPr/>
            <p:nvPr/>
          </p:nvSpPr>
          <p:spPr>
            <a:xfrm>
              <a:off x="11003293" y="5764151"/>
              <a:ext cx="1080000" cy="61200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Contabilidad</a:t>
              </a:r>
            </a:p>
          </p:txBody>
        </p:sp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3B5D5F2F-48F2-171E-5739-E247DBCDA4F7}"/>
                </a:ext>
              </a:extLst>
            </p:cNvPr>
            <p:cNvSpPr/>
            <p:nvPr/>
          </p:nvSpPr>
          <p:spPr>
            <a:xfrm>
              <a:off x="8927443" y="2554154"/>
              <a:ext cx="972000" cy="720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Operaciones </a:t>
              </a:r>
              <a:r>
                <a:rPr kumimoji="0" lang="es-ES" sz="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Corporate</a:t>
              </a: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Katherine Palacios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Gerente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cxnSp>
          <p:nvCxnSpPr>
            <p:cNvPr id="82" name="Conector recto 81">
              <a:extLst>
                <a:ext uri="{FF2B5EF4-FFF2-40B4-BE49-F238E27FC236}">
                  <a16:creationId xmlns:a16="http://schemas.microsoft.com/office/drawing/2014/main" id="{5B19ADB7-6413-C0E9-0BE2-319BD599DD9C}"/>
                </a:ext>
              </a:extLst>
            </p:cNvPr>
            <p:cNvCxnSpPr/>
            <p:nvPr/>
          </p:nvCxnSpPr>
          <p:spPr>
            <a:xfrm>
              <a:off x="9404641" y="2322221"/>
              <a:ext cx="0" cy="217757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122EE707-2F0C-C53C-A740-4BE8E4EEE3B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0821484" y="2174797"/>
              <a:ext cx="0" cy="612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cxnSp>
          <p:nvCxnSpPr>
            <p:cNvPr id="84" name="Conector recto 83">
              <a:extLst>
                <a:ext uri="{FF2B5EF4-FFF2-40B4-BE49-F238E27FC236}">
                  <a16:creationId xmlns:a16="http://schemas.microsoft.com/office/drawing/2014/main" id="{50424AB5-C669-7301-02BD-9B351A828B4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1418858" y="2192797"/>
              <a:ext cx="0" cy="576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cxnSp>
          <p:nvCxnSpPr>
            <p:cNvPr id="85" name="Conector recto 84">
              <a:extLst>
                <a:ext uri="{FF2B5EF4-FFF2-40B4-BE49-F238E27FC236}">
                  <a16:creationId xmlns:a16="http://schemas.microsoft.com/office/drawing/2014/main" id="{CB9C9A11-5DD7-E243-5B46-51E319C96804}"/>
                </a:ext>
              </a:extLst>
            </p:cNvPr>
            <p:cNvCxnSpPr/>
            <p:nvPr/>
          </p:nvCxnSpPr>
          <p:spPr>
            <a:xfrm>
              <a:off x="11128128" y="2336153"/>
              <a:ext cx="0" cy="144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cxnSp>
          <p:nvCxnSpPr>
            <p:cNvPr id="86" name="Conector recto 85">
              <a:extLst>
                <a:ext uri="{FF2B5EF4-FFF2-40B4-BE49-F238E27FC236}">
                  <a16:creationId xmlns:a16="http://schemas.microsoft.com/office/drawing/2014/main" id="{75E541B3-FD41-1D7C-B85E-438D4E02A891}"/>
                </a:ext>
              </a:extLst>
            </p:cNvPr>
            <p:cNvCxnSpPr/>
            <p:nvPr/>
          </p:nvCxnSpPr>
          <p:spPr>
            <a:xfrm>
              <a:off x="11699120" y="2472297"/>
              <a:ext cx="0" cy="900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</p:cxnSp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AF900E14-FA08-3859-A65E-DB772B620629}"/>
                </a:ext>
              </a:extLst>
            </p:cNvPr>
            <p:cNvSpPr/>
            <p:nvPr/>
          </p:nvSpPr>
          <p:spPr>
            <a:xfrm>
              <a:off x="11283420" y="2556704"/>
              <a:ext cx="864000" cy="576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Riesgo Financiero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Alexander Zapata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Gerente 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A235DA8C-7819-3F66-640B-22B6ABDA41A7}"/>
                </a:ext>
              </a:extLst>
            </p:cNvPr>
            <p:cNvSpPr/>
            <p:nvPr/>
          </p:nvSpPr>
          <p:spPr>
            <a:xfrm>
              <a:off x="10146516" y="2571944"/>
              <a:ext cx="828000" cy="576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Tributaria y Contabilidad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Héctor Pachón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Gerente 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cxnSp>
          <p:nvCxnSpPr>
            <p:cNvPr id="89" name="Conector: angular 88">
              <a:extLst>
                <a:ext uri="{FF2B5EF4-FFF2-40B4-BE49-F238E27FC236}">
                  <a16:creationId xmlns:a16="http://schemas.microsoft.com/office/drawing/2014/main" id="{06814382-0F3A-BE32-51B1-36F918A8200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410638" y="3536008"/>
              <a:ext cx="2256855" cy="1764000"/>
            </a:xfrm>
            <a:prstGeom prst="bentConnector3">
              <a:avLst>
                <a:gd name="adj1" fmla="val 12621"/>
              </a:avLst>
            </a:prstGeom>
            <a:noFill/>
            <a:ln w="28575" cap="flat" cmpd="sng" algn="ctr">
              <a:solidFill>
                <a:srgbClr val="FF5500"/>
              </a:solidFill>
              <a:prstDash val="dash"/>
              <a:miter lim="800000"/>
            </a:ln>
            <a:effectLst/>
          </p:spPr>
        </p:cxnSp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id="{5A0F4B0D-84AD-012D-3D0A-B3AF8C3C1D3A}"/>
                </a:ext>
              </a:extLst>
            </p:cNvPr>
            <p:cNvSpPr/>
            <p:nvPr/>
          </p:nvSpPr>
          <p:spPr>
            <a:xfrm>
              <a:off x="10152612" y="3327848"/>
              <a:ext cx="828000" cy="576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Contabilidad Filiales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Deibi A. Cuellar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Gerente  II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id="{7DC5F4C6-02BC-01B2-1956-BE3ED277AB7A}"/>
                </a:ext>
              </a:extLst>
            </p:cNvPr>
            <p:cNvSpPr/>
            <p:nvPr/>
          </p:nvSpPr>
          <p:spPr>
            <a:xfrm>
              <a:off x="10085556" y="3983168"/>
              <a:ext cx="936000" cy="576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Contabilidad Negocios Filiales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Gladys Coronado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Gerente  II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21563AAA-E609-A92B-17D1-AEF602B6D7CE}"/>
                </a:ext>
              </a:extLst>
            </p:cNvPr>
            <p:cNvSpPr/>
            <p:nvPr/>
          </p:nvSpPr>
          <p:spPr>
            <a:xfrm>
              <a:off x="10155660" y="4656776"/>
              <a:ext cx="828000" cy="576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Impuestos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Tania Rojas O.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Gerente II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cxnSp>
          <p:nvCxnSpPr>
            <p:cNvPr id="93" name="Conector recto 92">
              <a:extLst>
                <a:ext uri="{FF2B5EF4-FFF2-40B4-BE49-F238E27FC236}">
                  <a16:creationId xmlns:a16="http://schemas.microsoft.com/office/drawing/2014/main" id="{80F7FB95-A314-CFB5-226E-67186523187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0035641" y="4862804"/>
              <a:ext cx="0" cy="1008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dash"/>
              <a:miter lim="800000"/>
            </a:ln>
            <a:effectLst/>
          </p:spPr>
        </p:cxnSp>
        <p:cxnSp>
          <p:nvCxnSpPr>
            <p:cNvPr id="94" name="Conector recto 93">
              <a:extLst>
                <a:ext uri="{FF2B5EF4-FFF2-40B4-BE49-F238E27FC236}">
                  <a16:creationId xmlns:a16="http://schemas.microsoft.com/office/drawing/2014/main" id="{98253806-D942-9753-C70C-C379E47B745A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9531113" y="5347412"/>
              <a:ext cx="0" cy="144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dash"/>
              <a:miter lim="800000"/>
            </a:ln>
            <a:effectLst/>
          </p:spPr>
        </p:cxnSp>
        <p:sp>
          <p:nvSpPr>
            <p:cNvPr id="95" name="Rectángulo 94">
              <a:extLst>
                <a:ext uri="{FF2B5EF4-FFF2-40B4-BE49-F238E27FC236}">
                  <a16:creationId xmlns:a16="http://schemas.microsoft.com/office/drawing/2014/main" id="{9AE8E473-51D0-A121-D29D-5A621715ACE1}"/>
                </a:ext>
              </a:extLst>
            </p:cNvPr>
            <p:cNvSpPr/>
            <p:nvPr/>
          </p:nvSpPr>
          <p:spPr>
            <a:xfrm>
              <a:off x="11292564" y="3333944"/>
              <a:ext cx="828000" cy="576000"/>
            </a:xfrm>
            <a:prstGeom prst="rect">
              <a:avLst/>
            </a:prstGeom>
            <a:solidFill>
              <a:srgbClr val="FF5500"/>
            </a:solidFill>
            <a:ln w="12700" cap="flat" cmpd="sng" algn="ctr">
              <a:solidFill>
                <a:srgbClr val="FF55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Metodología y Filiales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Juan S. Ardila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tau Display Pro" panose="020B0503020204020204" pitchFamily="34" charset="0"/>
                  <a:ea typeface="+mn-ea"/>
                  <a:cs typeface="Itau Display Pro" panose="020B0503020204020204" pitchFamily="34" charset="0"/>
                </a:rPr>
                <a:t>Subgerente Administrativo</a:t>
              </a:r>
              <a:endParaRPr kumimoji="0" lang="es-CO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endParaRPr>
            </a:p>
          </p:txBody>
        </p:sp>
        <p:cxnSp>
          <p:nvCxnSpPr>
            <p:cNvPr id="96" name="Conector recto 95">
              <a:extLst>
                <a:ext uri="{FF2B5EF4-FFF2-40B4-BE49-F238E27FC236}">
                  <a16:creationId xmlns:a16="http://schemas.microsoft.com/office/drawing/2014/main" id="{A9ABCF1F-F180-4317-11CC-7160974E397D}"/>
                </a:ext>
              </a:extLst>
            </p:cNvPr>
            <p:cNvCxnSpPr>
              <a:cxnSpLocks/>
            </p:cNvCxnSpPr>
            <p:nvPr/>
          </p:nvCxnSpPr>
          <p:spPr>
            <a:xfrm>
              <a:off x="11153876" y="3611906"/>
              <a:ext cx="0" cy="1728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dash"/>
              <a:miter lim="800000"/>
            </a:ln>
            <a:effectLst/>
          </p:spPr>
        </p:cxnSp>
        <p:cxnSp>
          <p:nvCxnSpPr>
            <p:cNvPr id="97" name="Conector recto 96">
              <a:extLst>
                <a:ext uri="{FF2B5EF4-FFF2-40B4-BE49-F238E27FC236}">
                  <a16:creationId xmlns:a16="http://schemas.microsoft.com/office/drawing/2014/main" id="{3D62FB4B-5EF7-39AA-B6FD-63772B4B30D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1053869" y="4132344"/>
              <a:ext cx="0" cy="180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dash"/>
              <a:miter lim="800000"/>
            </a:ln>
            <a:effectLst/>
          </p:spPr>
        </p:cxnSp>
        <p:cxnSp>
          <p:nvCxnSpPr>
            <p:cNvPr id="98" name="Conector recto 97">
              <a:extLst>
                <a:ext uri="{FF2B5EF4-FFF2-40B4-BE49-F238E27FC236}">
                  <a16:creationId xmlns:a16="http://schemas.microsoft.com/office/drawing/2014/main" id="{3B8D5DF2-DC91-1585-D67C-3FED4F14F09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1031612" y="3538616"/>
              <a:ext cx="0" cy="144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dash"/>
              <a:miter lim="800000"/>
            </a:ln>
            <a:effectLst/>
          </p:spPr>
        </p:cxnSp>
        <p:cxnSp>
          <p:nvCxnSpPr>
            <p:cNvPr id="99" name="Conector recto 98">
              <a:extLst>
                <a:ext uri="{FF2B5EF4-FFF2-40B4-BE49-F238E27FC236}">
                  <a16:creationId xmlns:a16="http://schemas.microsoft.com/office/drawing/2014/main" id="{E3F6F40C-D5FD-708D-8EFD-43C04C0A71C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1298713" y="5165756"/>
              <a:ext cx="0" cy="396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dash"/>
              <a:miter lim="800000"/>
            </a:ln>
            <a:effectLst/>
          </p:spPr>
        </p:cxnSp>
        <p:cxnSp>
          <p:nvCxnSpPr>
            <p:cNvPr id="100" name="Conector recto 99">
              <a:extLst>
                <a:ext uri="{FF2B5EF4-FFF2-40B4-BE49-F238E27FC236}">
                  <a16:creationId xmlns:a16="http://schemas.microsoft.com/office/drawing/2014/main" id="{2E22794F-3317-EF1F-BBA5-5897DFADCB53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1539745" y="5371796"/>
              <a:ext cx="0" cy="144000"/>
            </a:xfrm>
            <a:prstGeom prst="line">
              <a:avLst/>
            </a:prstGeom>
            <a:noFill/>
            <a:ln w="28575" cap="flat" cmpd="sng" algn="ctr">
              <a:solidFill>
                <a:srgbClr val="FF5500"/>
              </a:solidFill>
              <a:prstDash val="dash"/>
              <a:miter lim="800000"/>
            </a:ln>
            <a:effectLst/>
          </p:spPr>
        </p:cxnSp>
      </p:grpSp>
      <p:sp>
        <p:nvSpPr>
          <p:cNvPr id="101" name="Rectángulo 100">
            <a:extLst>
              <a:ext uri="{FF2B5EF4-FFF2-40B4-BE49-F238E27FC236}">
                <a16:creationId xmlns:a16="http://schemas.microsoft.com/office/drawing/2014/main" id="{BE3D6A82-30BE-9DDB-8A77-C666E88ECDF0}"/>
              </a:ext>
            </a:extLst>
          </p:cNvPr>
          <p:cNvSpPr/>
          <p:nvPr/>
        </p:nvSpPr>
        <p:spPr>
          <a:xfrm>
            <a:off x="5436681" y="5924561"/>
            <a:ext cx="1080000" cy="70288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8575" cap="flat" cmpd="sng" algn="ctr">
            <a:solidFill>
              <a:srgbClr val="FF55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rPr>
              <a:t>Director Estructurador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800" kern="0" dirty="0">
              <a:solidFill>
                <a:sysClr val="windowText" lastClr="000000"/>
              </a:solidFill>
              <a:latin typeface="Itau Display Pro" panose="020B0503020204020204" pitchFamily="34" charset="0"/>
              <a:cs typeface="Itau Display Pro" panose="020B0503020204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Itau Display Pro" panose="020B0503020204020204" pitchFamily="34" charset="0"/>
                <a:ea typeface="+mn-ea"/>
                <a:cs typeface="Itau Display Pro" panose="020B0503020204020204" pitchFamily="34" charset="0"/>
              </a:rPr>
              <a:t>Sandra C Romero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kern="0" dirty="0">
                <a:solidFill>
                  <a:srgbClr val="FF5500"/>
                </a:solidFill>
                <a:latin typeface="Itau Display Pro" panose="020B0503020204020204" pitchFamily="34" charset="0"/>
                <a:cs typeface="Itau Display Pro" panose="020B0503020204020204" pitchFamily="34" charset="0"/>
              </a:rPr>
              <a:t>Director</a:t>
            </a:r>
          </a:p>
        </p:txBody>
      </p:sp>
      <p:cxnSp>
        <p:nvCxnSpPr>
          <p:cNvPr id="102" name="Conector recto 101">
            <a:extLst>
              <a:ext uri="{FF2B5EF4-FFF2-40B4-BE49-F238E27FC236}">
                <a16:creationId xmlns:a16="http://schemas.microsoft.com/office/drawing/2014/main" id="{8380F95D-033F-B1FF-1838-C3A033EF29E8}"/>
              </a:ext>
            </a:extLst>
          </p:cNvPr>
          <p:cNvCxnSpPr>
            <a:cxnSpLocks/>
          </p:cNvCxnSpPr>
          <p:nvPr/>
        </p:nvCxnSpPr>
        <p:spPr>
          <a:xfrm>
            <a:off x="5977478" y="5661803"/>
            <a:ext cx="0" cy="248076"/>
          </a:xfrm>
          <a:prstGeom prst="line">
            <a:avLst/>
          </a:prstGeom>
          <a:noFill/>
          <a:ln w="28575" cap="flat" cmpd="sng" algn="ctr">
            <a:solidFill>
              <a:srgbClr val="FF5500"/>
            </a:solidFill>
            <a:prstDash val="solid"/>
            <a:miter lim="800000"/>
          </a:ln>
          <a:effectLst/>
        </p:spPr>
      </p:cxnSp>
      <p:cxnSp>
        <p:nvCxnSpPr>
          <p:cNvPr id="106" name="Conector recto 105">
            <a:extLst>
              <a:ext uri="{FF2B5EF4-FFF2-40B4-BE49-F238E27FC236}">
                <a16:creationId xmlns:a16="http://schemas.microsoft.com/office/drawing/2014/main" id="{5C085CAD-7040-700D-DE40-EFBB4C0BCCDC}"/>
              </a:ext>
            </a:extLst>
          </p:cNvPr>
          <p:cNvCxnSpPr>
            <a:cxnSpLocks/>
          </p:cNvCxnSpPr>
          <p:nvPr/>
        </p:nvCxnSpPr>
        <p:spPr>
          <a:xfrm rot="10800000">
            <a:off x="7893158" y="2009858"/>
            <a:ext cx="0" cy="864000"/>
          </a:xfrm>
          <a:prstGeom prst="line">
            <a:avLst/>
          </a:prstGeom>
          <a:noFill/>
          <a:ln w="28575" cap="flat" cmpd="sng" algn="ctr">
            <a:solidFill>
              <a:srgbClr val="FF5500"/>
            </a:solidFill>
            <a:prstDash val="dash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228345467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281</Words>
  <Application>Microsoft Office PowerPoint</Application>
  <PresentationFormat>Panorámica</PresentationFormat>
  <Paragraphs>128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Arial</vt:lpstr>
      <vt:lpstr>Itau Display Pro</vt:lpstr>
      <vt:lpstr>Itau Display Pro Bold</vt:lpstr>
      <vt:lpstr>Itau Display Pro Light</vt:lpstr>
      <vt:lpstr>Itau Display Pro Regular</vt:lpstr>
      <vt:lpstr>Itau Display Pro XBold</vt:lpstr>
      <vt:lpstr>1_Tema de Office</vt:lpstr>
      <vt:lpstr>Presentación de PowerPoint</vt:lpstr>
    </vt:vector>
  </TitlesOfParts>
  <Company>ITAU CORPBCANCA COLOMBIA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Sandra Carolina Romero Cruz</dc:creator>
  <cp:lastModifiedBy>Sandra Carolina Romero Cruz</cp:lastModifiedBy>
  <cp:revision>3</cp:revision>
  <dcterms:created xsi:type="dcterms:W3CDTF">2024-10-11T18:29:27Z</dcterms:created>
  <dcterms:modified xsi:type="dcterms:W3CDTF">2025-02-20T20:59:36Z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LPManualFileClassification">
    <vt:lpwstr>{BD155BAA-8895-42FB-B81A-2292C94D1A70}</vt:lpwstr>
  </property>
  <property fmtid="{D5CDD505-2E9C-101B-9397-08002B2CF9AE}" pid="3" name="DLPManualFileClassificationLastModifiedBy">
    <vt:lpwstr>ITAUCO\ESR09473</vt:lpwstr>
  </property>
  <property fmtid="{D5CDD505-2E9C-101B-9397-08002B2CF9AE}" pid="4" name="DLPManualFileClassificationLastModificationDate">
    <vt:lpwstr>1728671816</vt:lpwstr>
  </property>
  <property fmtid="{D5CDD505-2E9C-101B-9397-08002B2CF9AE}" pid="5" name="DLPManualFileClassificationVersion">
    <vt:lpwstr>11.11.0.138</vt:lpwstr>
  </property>
</Properties>
</file>