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9"/>
  </p:notesMasterIdLst>
  <p:handoutMasterIdLst>
    <p:handoutMasterId r:id="rId10"/>
  </p:handoutMasterIdLst>
  <p:sldIdLst>
    <p:sldId id="257" r:id="rId3"/>
    <p:sldId id="297" r:id="rId4"/>
    <p:sldId id="299" r:id="rId5"/>
    <p:sldId id="307" r:id="rId6"/>
    <p:sldId id="294" r:id="rId7"/>
    <p:sldId id="291" r:id="rId8"/>
  </p:sldIdLst>
  <p:sldSz cx="8640763" cy="10799763"/>
  <p:notesSz cx="7315200" cy="9601200"/>
  <p:defaultTextStyle>
    <a:defPPr>
      <a:defRPr lang="es-CO"/>
    </a:defPPr>
    <a:lvl1pPr marL="0" algn="l" defTabSz="1110728" rtl="0" eaLnBrk="1" latinLnBrk="0" hangingPunct="1">
      <a:defRPr sz="2180" kern="1200">
        <a:solidFill>
          <a:schemeClr val="tx1"/>
        </a:solidFill>
        <a:latin typeface="+mn-lt"/>
        <a:ea typeface="+mn-ea"/>
        <a:cs typeface="+mn-cs"/>
      </a:defRPr>
    </a:lvl1pPr>
    <a:lvl2pPr marL="555364" algn="l" defTabSz="1110728" rtl="0" eaLnBrk="1" latinLnBrk="0" hangingPunct="1">
      <a:defRPr sz="2180" kern="1200">
        <a:solidFill>
          <a:schemeClr val="tx1"/>
        </a:solidFill>
        <a:latin typeface="+mn-lt"/>
        <a:ea typeface="+mn-ea"/>
        <a:cs typeface="+mn-cs"/>
      </a:defRPr>
    </a:lvl2pPr>
    <a:lvl3pPr marL="1110728" algn="l" defTabSz="1110728" rtl="0" eaLnBrk="1" latinLnBrk="0" hangingPunct="1">
      <a:defRPr sz="2180" kern="1200">
        <a:solidFill>
          <a:schemeClr val="tx1"/>
        </a:solidFill>
        <a:latin typeface="+mn-lt"/>
        <a:ea typeface="+mn-ea"/>
        <a:cs typeface="+mn-cs"/>
      </a:defRPr>
    </a:lvl3pPr>
    <a:lvl4pPr marL="1666092" algn="l" defTabSz="1110728" rtl="0" eaLnBrk="1" latinLnBrk="0" hangingPunct="1">
      <a:defRPr sz="2180" kern="1200">
        <a:solidFill>
          <a:schemeClr val="tx1"/>
        </a:solidFill>
        <a:latin typeface="+mn-lt"/>
        <a:ea typeface="+mn-ea"/>
        <a:cs typeface="+mn-cs"/>
      </a:defRPr>
    </a:lvl4pPr>
    <a:lvl5pPr marL="2221456" algn="l" defTabSz="1110728" rtl="0" eaLnBrk="1" latinLnBrk="0" hangingPunct="1">
      <a:defRPr sz="2180" kern="1200">
        <a:solidFill>
          <a:schemeClr val="tx1"/>
        </a:solidFill>
        <a:latin typeface="+mn-lt"/>
        <a:ea typeface="+mn-ea"/>
        <a:cs typeface="+mn-cs"/>
      </a:defRPr>
    </a:lvl5pPr>
    <a:lvl6pPr marL="2776819" algn="l" defTabSz="1110728" rtl="0" eaLnBrk="1" latinLnBrk="0" hangingPunct="1">
      <a:defRPr sz="2180" kern="1200">
        <a:solidFill>
          <a:schemeClr val="tx1"/>
        </a:solidFill>
        <a:latin typeface="+mn-lt"/>
        <a:ea typeface="+mn-ea"/>
        <a:cs typeface="+mn-cs"/>
      </a:defRPr>
    </a:lvl6pPr>
    <a:lvl7pPr marL="3332183" algn="l" defTabSz="1110728" rtl="0" eaLnBrk="1" latinLnBrk="0" hangingPunct="1">
      <a:defRPr sz="2180" kern="1200">
        <a:solidFill>
          <a:schemeClr val="tx1"/>
        </a:solidFill>
        <a:latin typeface="+mn-lt"/>
        <a:ea typeface="+mn-ea"/>
        <a:cs typeface="+mn-cs"/>
      </a:defRPr>
    </a:lvl7pPr>
    <a:lvl8pPr marL="3887548" algn="l" defTabSz="1110728" rtl="0" eaLnBrk="1" latinLnBrk="0" hangingPunct="1">
      <a:defRPr sz="2180" kern="1200">
        <a:solidFill>
          <a:schemeClr val="tx1"/>
        </a:solidFill>
        <a:latin typeface="+mn-lt"/>
        <a:ea typeface="+mn-ea"/>
        <a:cs typeface="+mn-cs"/>
      </a:defRPr>
    </a:lvl8pPr>
    <a:lvl9pPr marL="4442911" algn="l" defTabSz="1110728" rtl="0" eaLnBrk="1" latinLnBrk="0" hangingPunct="1">
      <a:defRPr sz="21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0" userDrawn="1">
          <p15:clr>
            <a:srgbClr val="A4A3A4"/>
          </p15:clr>
        </p15:guide>
        <p15:guide id="2" pos="2722" userDrawn="1">
          <p15:clr>
            <a:srgbClr val="A4A3A4"/>
          </p15:clr>
        </p15:guide>
        <p15:guide id="3" pos="272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00"/>
    <a:srgbClr val="D22416"/>
    <a:srgbClr val="6F6E6E"/>
    <a:srgbClr val="1DB360"/>
    <a:srgbClr val="868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4249" autoAdjust="0"/>
  </p:normalViewPr>
  <p:slideViewPr>
    <p:cSldViewPr>
      <p:cViewPr>
        <p:scale>
          <a:sx n="75" d="100"/>
          <a:sy n="75" d="100"/>
        </p:scale>
        <p:origin x="1264" y="36"/>
      </p:cViewPr>
      <p:guideLst>
        <p:guide orient="horz" pos="680"/>
        <p:guide pos="2722"/>
        <p:guide pos="272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1230" y="-7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1D5F0A7-876A-463F-B7CE-8423CEDBDD6B}" type="datetimeFigureOut">
              <a:rPr lang="es-CO" smtClean="0"/>
              <a:pPr/>
              <a:t>18/03/2024</a:t>
            </a:fld>
            <a:endParaRPr lang="es-CO" dirty="0"/>
          </a:p>
        </p:txBody>
      </p:sp>
      <p:sp>
        <p:nvSpPr>
          <p:cNvPr id="4" name="3 Marcador de pie de página"/>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s-CO" dirty="0"/>
          </a:p>
        </p:txBody>
      </p:sp>
      <p:sp>
        <p:nvSpPr>
          <p:cNvPr id="5" name="4 Marcador de número de diapositiva"/>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8BF52B3-BDB7-4A91-99AD-39DE30958873}" type="slidenum">
              <a:rPr lang="es-CO" smtClean="0"/>
              <a:pPr/>
              <a:t>‹Nº›</a:t>
            </a:fld>
            <a:endParaRPr lang="es-CO" dirty="0"/>
          </a:p>
        </p:txBody>
      </p:sp>
    </p:spTree>
    <p:extLst>
      <p:ext uri="{BB962C8B-B14F-4D97-AF65-F5344CB8AC3E}">
        <p14:creationId xmlns:p14="http://schemas.microsoft.com/office/powerpoint/2010/main" val="201249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D64529A4-E30C-43DC-8419-D1649032B423}" type="datetimeFigureOut">
              <a:rPr lang="es-CO" smtClean="0"/>
              <a:pPr/>
              <a:t>18/03/2024</a:t>
            </a:fld>
            <a:endParaRPr lang="es-CO" dirty="0"/>
          </a:p>
        </p:txBody>
      </p:sp>
      <p:sp>
        <p:nvSpPr>
          <p:cNvPr id="4" name="3 Marcador de imagen de diapositiva"/>
          <p:cNvSpPr>
            <a:spLocks noGrp="1" noRot="1" noChangeAspect="1"/>
          </p:cNvSpPr>
          <p:nvPr>
            <p:ph type="sldImg" idx="2"/>
          </p:nvPr>
        </p:nvSpPr>
        <p:spPr>
          <a:xfrm>
            <a:off x="2217738" y="720725"/>
            <a:ext cx="2879725" cy="360045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6BD4CDA3-6373-4B8B-9B0E-3167896EC05A}" type="slidenum">
              <a:rPr lang="es-CO" smtClean="0"/>
              <a:pPr/>
              <a:t>‹Nº›</a:t>
            </a:fld>
            <a:endParaRPr lang="es-CO" dirty="0"/>
          </a:p>
        </p:txBody>
      </p:sp>
    </p:spTree>
    <p:extLst>
      <p:ext uri="{BB962C8B-B14F-4D97-AF65-F5344CB8AC3E}">
        <p14:creationId xmlns:p14="http://schemas.microsoft.com/office/powerpoint/2010/main" val="2998917954"/>
      </p:ext>
    </p:extLst>
  </p:cSld>
  <p:clrMap bg1="lt1" tx1="dk1" bg2="lt2" tx2="dk2" accent1="accent1" accent2="accent2" accent3="accent3" accent4="accent4" accent5="accent5" accent6="accent6" hlink="hlink" folHlink="folHlink"/>
  <p:notesStyle>
    <a:lvl1pPr marL="0" algn="l" defTabSz="996705" rtl="0" eaLnBrk="1" latinLnBrk="0" hangingPunct="1">
      <a:defRPr sz="1309" kern="1200">
        <a:solidFill>
          <a:schemeClr val="tx1"/>
        </a:solidFill>
        <a:latin typeface="+mn-lt"/>
        <a:ea typeface="+mn-ea"/>
        <a:cs typeface="+mn-cs"/>
      </a:defRPr>
    </a:lvl1pPr>
    <a:lvl2pPr marL="498352" algn="l" defTabSz="996705" rtl="0" eaLnBrk="1" latinLnBrk="0" hangingPunct="1">
      <a:defRPr sz="1309" kern="1200">
        <a:solidFill>
          <a:schemeClr val="tx1"/>
        </a:solidFill>
        <a:latin typeface="+mn-lt"/>
        <a:ea typeface="+mn-ea"/>
        <a:cs typeface="+mn-cs"/>
      </a:defRPr>
    </a:lvl2pPr>
    <a:lvl3pPr marL="996705" algn="l" defTabSz="996705" rtl="0" eaLnBrk="1" latinLnBrk="0" hangingPunct="1">
      <a:defRPr sz="1309" kern="1200">
        <a:solidFill>
          <a:schemeClr val="tx1"/>
        </a:solidFill>
        <a:latin typeface="+mn-lt"/>
        <a:ea typeface="+mn-ea"/>
        <a:cs typeface="+mn-cs"/>
      </a:defRPr>
    </a:lvl3pPr>
    <a:lvl4pPr marL="1495057" algn="l" defTabSz="996705" rtl="0" eaLnBrk="1" latinLnBrk="0" hangingPunct="1">
      <a:defRPr sz="1309" kern="1200">
        <a:solidFill>
          <a:schemeClr val="tx1"/>
        </a:solidFill>
        <a:latin typeface="+mn-lt"/>
        <a:ea typeface="+mn-ea"/>
        <a:cs typeface="+mn-cs"/>
      </a:defRPr>
    </a:lvl4pPr>
    <a:lvl5pPr marL="1993409" algn="l" defTabSz="996705" rtl="0" eaLnBrk="1" latinLnBrk="0" hangingPunct="1">
      <a:defRPr sz="1309" kern="1200">
        <a:solidFill>
          <a:schemeClr val="tx1"/>
        </a:solidFill>
        <a:latin typeface="+mn-lt"/>
        <a:ea typeface="+mn-ea"/>
        <a:cs typeface="+mn-cs"/>
      </a:defRPr>
    </a:lvl5pPr>
    <a:lvl6pPr marL="2491762" algn="l" defTabSz="996705" rtl="0" eaLnBrk="1" latinLnBrk="0" hangingPunct="1">
      <a:defRPr sz="1309" kern="1200">
        <a:solidFill>
          <a:schemeClr val="tx1"/>
        </a:solidFill>
        <a:latin typeface="+mn-lt"/>
        <a:ea typeface="+mn-ea"/>
        <a:cs typeface="+mn-cs"/>
      </a:defRPr>
    </a:lvl6pPr>
    <a:lvl7pPr marL="2990115" algn="l" defTabSz="996705" rtl="0" eaLnBrk="1" latinLnBrk="0" hangingPunct="1">
      <a:defRPr sz="1309" kern="1200">
        <a:solidFill>
          <a:schemeClr val="tx1"/>
        </a:solidFill>
        <a:latin typeface="+mn-lt"/>
        <a:ea typeface="+mn-ea"/>
        <a:cs typeface="+mn-cs"/>
      </a:defRPr>
    </a:lvl7pPr>
    <a:lvl8pPr marL="3488467" algn="l" defTabSz="996705" rtl="0" eaLnBrk="1" latinLnBrk="0" hangingPunct="1">
      <a:defRPr sz="1309" kern="1200">
        <a:solidFill>
          <a:schemeClr val="tx1"/>
        </a:solidFill>
        <a:latin typeface="+mn-lt"/>
        <a:ea typeface="+mn-ea"/>
        <a:cs typeface="+mn-cs"/>
      </a:defRPr>
    </a:lvl8pPr>
    <a:lvl9pPr marL="3986819" algn="l" defTabSz="996705" rtl="0" eaLnBrk="1" latinLnBrk="0" hangingPunct="1">
      <a:defRPr sz="130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17738" y="720725"/>
            <a:ext cx="2879725" cy="36004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BD4CDA3-6373-4B8B-9B0E-3167896EC05A}" type="slidenum">
              <a:rPr lang="es-CO" smtClean="0"/>
              <a:pPr/>
              <a:t>2</a:t>
            </a:fld>
            <a:endParaRPr lang="es-CO" dirty="0"/>
          </a:p>
        </p:txBody>
      </p:sp>
    </p:spTree>
    <p:extLst>
      <p:ext uri="{BB962C8B-B14F-4D97-AF65-F5344CB8AC3E}">
        <p14:creationId xmlns:p14="http://schemas.microsoft.com/office/powerpoint/2010/main" val="371459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17738" y="720725"/>
            <a:ext cx="2879725" cy="36004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6BD4CDA3-6373-4B8B-9B0E-3167896EC05A}" type="slidenum">
              <a:rPr lang="es-CO" smtClean="0"/>
              <a:pPr/>
              <a:t>3</a:t>
            </a:fld>
            <a:endParaRPr lang="es-CO" dirty="0"/>
          </a:p>
        </p:txBody>
      </p:sp>
    </p:spTree>
    <p:extLst>
      <p:ext uri="{BB962C8B-B14F-4D97-AF65-F5344CB8AC3E}">
        <p14:creationId xmlns:p14="http://schemas.microsoft.com/office/powerpoint/2010/main" val="273931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17738" y="720725"/>
            <a:ext cx="2879725" cy="360045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marL="0" marR="0" lvl="0" indent="0" algn="r" defTabSz="1110728" rtl="0" eaLnBrk="1" fontAlgn="auto" latinLnBrk="0" hangingPunct="1">
              <a:lnSpc>
                <a:spcPct val="100000"/>
              </a:lnSpc>
              <a:spcBef>
                <a:spcPts val="0"/>
              </a:spcBef>
              <a:spcAft>
                <a:spcPts val="0"/>
              </a:spcAft>
              <a:buClrTx/>
              <a:buSzTx/>
              <a:buFontTx/>
              <a:buNone/>
              <a:tabLst/>
              <a:defRPr/>
            </a:pPr>
            <a:fld id="{6BD4CDA3-6373-4B8B-9B0E-3167896EC05A}" type="slidenum">
              <a:rPr kumimoji="0" lang="es-C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10728"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617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17738" y="720725"/>
            <a:ext cx="2879725" cy="36004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11866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17738" y="720725"/>
            <a:ext cx="2879725" cy="3600450"/>
          </a:xfrm>
        </p:spPr>
      </p:sp>
      <p:sp>
        <p:nvSpPr>
          <p:cNvPr id="3" name="2 Marcador de notas"/>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32070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48057" y="3354930"/>
            <a:ext cx="7344649" cy="2314949"/>
          </a:xfrm>
          <a:prstGeom prst="rect">
            <a:avLst/>
          </a:prstGeo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296115" y="6119866"/>
            <a:ext cx="6048534" cy="2759940"/>
          </a:xfrm>
        </p:spPr>
        <p:txBody>
          <a:bodyPr/>
          <a:lstStyle>
            <a:lvl1pPr marL="0" indent="0" algn="ctr">
              <a:buNone/>
              <a:defRPr>
                <a:solidFill>
                  <a:schemeClr val="tx1">
                    <a:tint val="75000"/>
                  </a:schemeClr>
                </a:solidFill>
              </a:defRPr>
            </a:lvl1pPr>
            <a:lvl2pPr marL="509504" indent="0" algn="ctr">
              <a:buNone/>
              <a:defRPr>
                <a:solidFill>
                  <a:schemeClr val="tx1">
                    <a:tint val="75000"/>
                  </a:schemeClr>
                </a:solidFill>
              </a:defRPr>
            </a:lvl2pPr>
            <a:lvl3pPr marL="1019007" indent="0" algn="ctr">
              <a:buNone/>
              <a:defRPr>
                <a:solidFill>
                  <a:schemeClr val="tx1">
                    <a:tint val="75000"/>
                  </a:schemeClr>
                </a:solidFill>
              </a:defRPr>
            </a:lvl3pPr>
            <a:lvl4pPr marL="1528511" indent="0" algn="ctr">
              <a:buNone/>
              <a:defRPr>
                <a:solidFill>
                  <a:schemeClr val="tx1">
                    <a:tint val="75000"/>
                  </a:schemeClr>
                </a:solidFill>
              </a:defRPr>
            </a:lvl4pPr>
            <a:lvl5pPr marL="2038015" indent="0" algn="ctr">
              <a:buNone/>
              <a:defRPr>
                <a:solidFill>
                  <a:schemeClr val="tx1">
                    <a:tint val="75000"/>
                  </a:schemeClr>
                </a:solidFill>
              </a:defRPr>
            </a:lvl5pPr>
            <a:lvl6pPr marL="2547518" indent="0" algn="ctr">
              <a:buNone/>
              <a:defRPr>
                <a:solidFill>
                  <a:schemeClr val="tx1">
                    <a:tint val="75000"/>
                  </a:schemeClr>
                </a:solidFill>
              </a:defRPr>
            </a:lvl6pPr>
            <a:lvl7pPr marL="3057022" indent="0" algn="ctr">
              <a:buNone/>
              <a:defRPr>
                <a:solidFill>
                  <a:schemeClr val="tx1">
                    <a:tint val="75000"/>
                  </a:schemeClr>
                </a:solidFill>
              </a:defRPr>
            </a:lvl7pPr>
            <a:lvl8pPr marL="3566526" indent="0" algn="ctr">
              <a:buNone/>
              <a:defRPr>
                <a:solidFill>
                  <a:schemeClr val="tx1">
                    <a:tint val="75000"/>
                  </a:schemeClr>
                </a:solidFill>
              </a:defRPr>
            </a:lvl8pPr>
            <a:lvl9pPr marL="4076029" indent="0" algn="ctr">
              <a:buNone/>
              <a:defRPr>
                <a:solidFill>
                  <a:schemeClr val="tx1">
                    <a:tint val="75000"/>
                  </a:schemeClr>
                </a:solidFill>
              </a:defRPr>
            </a:lvl9pPr>
          </a:lstStyle>
          <a:p>
            <a:r>
              <a:rPr lang="es-ES"/>
              <a:t>Haga clic para modificar el estilo de subtítulo del patrón</a:t>
            </a:r>
            <a:endParaRPr lang="es-CO"/>
          </a:p>
        </p:txBody>
      </p:sp>
      <p:sp>
        <p:nvSpPr>
          <p:cNvPr id="5" name="4 Marcador de pie de página"/>
          <p:cNvSpPr>
            <a:spLocks noGrp="1"/>
          </p:cNvSpPr>
          <p:nvPr>
            <p:ph type="ftr" sz="quarter" idx="11"/>
          </p:nvPr>
        </p:nvSpPr>
        <p:spPr>
          <a:xfrm>
            <a:off x="826721" y="9938878"/>
            <a:ext cx="4402016" cy="574987"/>
          </a:xfrm>
        </p:spPr>
        <p:txBody>
          <a:bodyPr/>
          <a:lstStyle/>
          <a:p>
            <a:endParaRPr lang="es-CO" dirty="0"/>
          </a:p>
        </p:txBody>
      </p:sp>
      <p:sp>
        <p:nvSpPr>
          <p:cNvPr id="6" name="5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2249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32039" y="432492"/>
            <a:ext cx="7776687" cy="1799961"/>
          </a:xfrm>
          <a:prstGeom prst="rect">
            <a:avLst/>
          </a:prstGeom>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157739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64553" y="432495"/>
            <a:ext cx="1944172" cy="9214797"/>
          </a:xfrm>
          <a:prstGeom prst="rect">
            <a:avLst/>
          </a:prstGeo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32040" y="432495"/>
            <a:ext cx="5688502" cy="9214797"/>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189978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3 Marcador de fecha"/>
          <p:cNvSpPr>
            <a:spLocks noGrp="1"/>
          </p:cNvSpPr>
          <p:nvPr>
            <p:ph type="dt" sz="half" idx="10"/>
          </p:nvPr>
        </p:nvSpPr>
        <p:spPr/>
        <p:txBody>
          <a:bodyPr/>
          <a:lstStyle/>
          <a:p>
            <a:fld id="{018181E0-A689-4174-9DD1-AA1E49FC7329}" type="datetime1">
              <a:rPr lang="es-CO" smtClean="0"/>
              <a:t>18/03/2024</a:t>
            </a:fld>
            <a:endParaRPr lang="es-CO" dirty="0"/>
          </a:p>
        </p:txBody>
      </p:sp>
      <p:sp>
        <p:nvSpPr>
          <p:cNvPr id="5" name="4 Marcador de pie de página"/>
          <p:cNvSpPr>
            <a:spLocks noGrp="1"/>
          </p:cNvSpPr>
          <p:nvPr>
            <p:ph type="ftr" sz="quarter" idx="11"/>
          </p:nvPr>
        </p:nvSpPr>
        <p:spPr>
          <a:xfrm>
            <a:off x="1980711" y="10491109"/>
            <a:ext cx="4402016" cy="187322"/>
          </a:xfrm>
          <a:prstGeom prst="rect">
            <a:avLst/>
          </a:prstGeom>
        </p:spPr>
        <p:txBody>
          <a:bodyPr/>
          <a:lstStyle/>
          <a:p>
            <a:endParaRPr lang="es-CO" dirty="0"/>
          </a:p>
        </p:txBody>
      </p:sp>
    </p:spTree>
    <p:extLst>
      <p:ext uri="{BB962C8B-B14F-4D97-AF65-F5344CB8AC3E}">
        <p14:creationId xmlns:p14="http://schemas.microsoft.com/office/powerpoint/2010/main" val="1737404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8058" y="1767462"/>
            <a:ext cx="7344649" cy="3759918"/>
          </a:xfrm>
        </p:spPr>
        <p:txBody>
          <a:bodyPr anchor="b"/>
          <a:lstStyle>
            <a:lvl1pPr algn="ctr">
              <a:defRPr sz="567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80096" y="5672376"/>
            <a:ext cx="6480572" cy="2607442"/>
          </a:xfrm>
        </p:spPr>
        <p:txBody>
          <a:bodyPr/>
          <a:lstStyle>
            <a:lvl1pPr marL="0" indent="0" algn="ctr">
              <a:buNone/>
              <a:defRPr sz="2268"/>
            </a:lvl1pPr>
            <a:lvl2pPr marL="432054" indent="0" algn="ctr">
              <a:buNone/>
              <a:defRPr sz="1890"/>
            </a:lvl2pPr>
            <a:lvl3pPr marL="864108" indent="0" algn="ctr">
              <a:buNone/>
              <a:defRPr sz="1701"/>
            </a:lvl3pPr>
            <a:lvl4pPr marL="1296162" indent="0" algn="ctr">
              <a:buNone/>
              <a:defRPr sz="1512"/>
            </a:lvl4pPr>
            <a:lvl5pPr marL="1728216" indent="0" algn="ctr">
              <a:buNone/>
              <a:defRPr sz="1512"/>
            </a:lvl5pPr>
            <a:lvl6pPr marL="2160270" indent="0" algn="ctr">
              <a:buNone/>
              <a:defRPr sz="1512"/>
            </a:lvl6pPr>
            <a:lvl7pPr marL="2592324" indent="0" algn="ctr">
              <a:buNone/>
              <a:defRPr sz="1512"/>
            </a:lvl7pPr>
            <a:lvl8pPr marL="3024378" indent="0" algn="ctr">
              <a:buNone/>
              <a:defRPr sz="1512"/>
            </a:lvl8pPr>
            <a:lvl9pPr marL="3456432" indent="0" algn="ctr">
              <a:buNone/>
              <a:defRPr sz="151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B9E28E-D49B-4E72-98D1-718762D00C98}"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1242754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B9E28E-D49B-4E72-98D1-718762D00C98}"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57308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89553" y="2692444"/>
            <a:ext cx="7452658" cy="4492401"/>
          </a:xfrm>
        </p:spPr>
        <p:txBody>
          <a:bodyPr anchor="b"/>
          <a:lstStyle>
            <a:lvl1pPr>
              <a:defRPr sz="567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9553" y="7227345"/>
            <a:ext cx="7452658" cy="2362447"/>
          </a:xfrm>
        </p:spPr>
        <p:txBody>
          <a:bodyPr/>
          <a:lstStyle>
            <a:lvl1pPr marL="0" indent="0">
              <a:buNone/>
              <a:defRPr sz="2268">
                <a:solidFill>
                  <a:schemeClr val="tx1"/>
                </a:solidFill>
              </a:defRPr>
            </a:lvl1pPr>
            <a:lvl2pPr marL="432054" indent="0">
              <a:buNone/>
              <a:defRPr sz="1890">
                <a:solidFill>
                  <a:schemeClr val="tx1">
                    <a:tint val="75000"/>
                  </a:schemeClr>
                </a:solidFill>
              </a:defRPr>
            </a:lvl2pPr>
            <a:lvl3pPr marL="864108" indent="0">
              <a:buNone/>
              <a:defRPr sz="1701">
                <a:solidFill>
                  <a:schemeClr val="tx1">
                    <a:tint val="75000"/>
                  </a:schemeClr>
                </a:solidFill>
              </a:defRPr>
            </a:lvl3pPr>
            <a:lvl4pPr marL="1296162" indent="0">
              <a:buNone/>
              <a:defRPr sz="1512">
                <a:solidFill>
                  <a:schemeClr val="tx1">
                    <a:tint val="75000"/>
                  </a:schemeClr>
                </a:solidFill>
              </a:defRPr>
            </a:lvl4pPr>
            <a:lvl5pPr marL="1728216" indent="0">
              <a:buNone/>
              <a:defRPr sz="1512">
                <a:solidFill>
                  <a:schemeClr val="tx1">
                    <a:tint val="75000"/>
                  </a:schemeClr>
                </a:solidFill>
              </a:defRPr>
            </a:lvl5pPr>
            <a:lvl6pPr marL="2160270" indent="0">
              <a:buNone/>
              <a:defRPr sz="1512">
                <a:solidFill>
                  <a:schemeClr val="tx1">
                    <a:tint val="75000"/>
                  </a:schemeClr>
                </a:solidFill>
              </a:defRPr>
            </a:lvl6pPr>
            <a:lvl7pPr marL="2592324" indent="0">
              <a:buNone/>
              <a:defRPr sz="1512">
                <a:solidFill>
                  <a:schemeClr val="tx1">
                    <a:tint val="75000"/>
                  </a:schemeClr>
                </a:solidFill>
              </a:defRPr>
            </a:lvl7pPr>
            <a:lvl8pPr marL="3024378" indent="0">
              <a:buNone/>
              <a:defRPr sz="1512">
                <a:solidFill>
                  <a:schemeClr val="tx1">
                    <a:tint val="75000"/>
                  </a:schemeClr>
                </a:solidFill>
              </a:defRPr>
            </a:lvl8pPr>
            <a:lvl9pPr marL="3456432" indent="0">
              <a:buNone/>
              <a:defRPr sz="1512">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8B9E28E-D49B-4E72-98D1-718762D00C98}"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292867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053" y="2874937"/>
            <a:ext cx="3672324"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374386" y="2874937"/>
            <a:ext cx="3672324" cy="685235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8B9E28E-D49B-4E72-98D1-718762D00C98}"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3962387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95178" y="574990"/>
            <a:ext cx="7452658" cy="208745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5180" y="2647443"/>
            <a:ext cx="3655447" cy="1297471"/>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4" name="Content Placeholder 3"/>
          <p:cNvSpPr>
            <a:spLocks noGrp="1"/>
          </p:cNvSpPr>
          <p:nvPr>
            <p:ph sz="half" idx="2"/>
          </p:nvPr>
        </p:nvSpPr>
        <p:spPr>
          <a:xfrm>
            <a:off x="595180" y="3944913"/>
            <a:ext cx="3655447" cy="580237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374387" y="2647443"/>
            <a:ext cx="3673450" cy="1297471"/>
          </a:xfrm>
        </p:spPr>
        <p:txBody>
          <a:bodyPr anchor="b"/>
          <a:lstStyle>
            <a:lvl1pPr marL="0" indent="0">
              <a:buNone/>
              <a:defRPr sz="2268" b="1"/>
            </a:lvl1pPr>
            <a:lvl2pPr marL="432054" indent="0">
              <a:buNone/>
              <a:defRPr sz="1890" b="1"/>
            </a:lvl2pPr>
            <a:lvl3pPr marL="864108" indent="0">
              <a:buNone/>
              <a:defRPr sz="1701" b="1"/>
            </a:lvl3pPr>
            <a:lvl4pPr marL="1296162" indent="0">
              <a:buNone/>
              <a:defRPr sz="1512" b="1"/>
            </a:lvl4pPr>
            <a:lvl5pPr marL="1728216" indent="0">
              <a:buNone/>
              <a:defRPr sz="1512" b="1"/>
            </a:lvl5pPr>
            <a:lvl6pPr marL="2160270" indent="0">
              <a:buNone/>
              <a:defRPr sz="1512" b="1"/>
            </a:lvl6pPr>
            <a:lvl7pPr marL="2592324" indent="0">
              <a:buNone/>
              <a:defRPr sz="1512" b="1"/>
            </a:lvl7pPr>
            <a:lvl8pPr marL="3024378" indent="0">
              <a:buNone/>
              <a:defRPr sz="1512" b="1"/>
            </a:lvl8pPr>
            <a:lvl9pPr marL="3456432" indent="0">
              <a:buNone/>
              <a:defRPr sz="1512" b="1"/>
            </a:lvl9pPr>
          </a:lstStyle>
          <a:p>
            <a:pPr lvl="0"/>
            <a:r>
              <a:rPr lang="es-ES"/>
              <a:t>Haga clic para modificar los estilos de texto del patrón</a:t>
            </a:r>
          </a:p>
        </p:txBody>
      </p:sp>
      <p:sp>
        <p:nvSpPr>
          <p:cNvPr id="6" name="Content Placeholder 5"/>
          <p:cNvSpPr>
            <a:spLocks noGrp="1"/>
          </p:cNvSpPr>
          <p:nvPr>
            <p:ph sz="quarter" idx="4"/>
          </p:nvPr>
        </p:nvSpPr>
        <p:spPr>
          <a:xfrm>
            <a:off x="4374387" y="3944913"/>
            <a:ext cx="3673450" cy="580237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8B9E28E-D49B-4E72-98D1-718762D00C98}" type="datetimeFigureOut">
              <a:rPr lang="es-CO" smtClean="0"/>
              <a:t>18/03/2024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293558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B9E28E-D49B-4E72-98D1-718762D00C98}" type="datetimeFigureOut">
              <a:rPr lang="es-CO" smtClean="0"/>
              <a:t>18/03/2024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4193033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9E28E-D49B-4E72-98D1-718762D00C98}" type="datetimeFigureOut">
              <a:rPr lang="es-CO" smtClean="0"/>
              <a:t>18/03/2024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37667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2039" y="432492"/>
            <a:ext cx="7776687" cy="1799961"/>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3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
        <p:nvSpPr>
          <p:cNvPr id="7" name="4 Marcador de pie de página"/>
          <p:cNvSpPr txBox="1">
            <a:spLocks/>
          </p:cNvSpPr>
          <p:nvPr userDrawn="1"/>
        </p:nvSpPr>
        <p:spPr>
          <a:xfrm>
            <a:off x="2248748" y="10173390"/>
            <a:ext cx="4402016" cy="574987"/>
          </a:xfrm>
          <a:prstGeom prst="rect">
            <a:avLst/>
          </a:prstGeom>
        </p:spPr>
        <p:txBody>
          <a:bodyPr vert="horz" lIns="101901" tIns="50950" rIns="101901" bIns="50950" rtlCol="0" anchor="ctr"/>
          <a:lstStyle>
            <a:defPPr>
              <a:defRPr lang="es-CO"/>
            </a:defPPr>
            <a:lvl1pPr marL="0" algn="ctr" defTabSz="1019007" rtl="0" eaLnBrk="1" latinLnBrk="0" hangingPunct="1">
              <a:defRPr sz="900" kern="1200">
                <a:solidFill>
                  <a:schemeClr val="tx1">
                    <a:tint val="75000"/>
                  </a:schemeClr>
                </a:solidFill>
                <a:latin typeface="Arial" pitchFamily="34" charset="0"/>
                <a:ea typeface="+mn-ea"/>
                <a:cs typeface="Arial" pitchFamily="34" charset="0"/>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r>
              <a:rPr lang="es-ES" sz="900" b="1" spc="35" dirty="0">
                <a:solidFill>
                  <a:srgbClr val="868686"/>
                </a:solidFill>
                <a:ea typeface="Times New Roman"/>
              </a:rPr>
              <a:t>B</a:t>
            </a:r>
            <a:r>
              <a:rPr lang="es-ES" sz="900" b="1" spc="30" dirty="0">
                <a:solidFill>
                  <a:srgbClr val="868686"/>
                </a:solidFill>
                <a:ea typeface="Times New Roman"/>
              </a:rPr>
              <a:t>re</a:t>
            </a:r>
            <a:r>
              <a:rPr lang="es-ES" sz="900" b="1" spc="20" dirty="0">
                <a:solidFill>
                  <a:srgbClr val="868686"/>
                </a:solidFill>
                <a:ea typeface="Times New Roman"/>
              </a:rPr>
              <a:t>v</a:t>
            </a:r>
            <a:r>
              <a:rPr lang="es-ES" sz="900" b="1" dirty="0">
                <a:solidFill>
                  <a:srgbClr val="868686"/>
                </a:solidFill>
                <a:ea typeface="Times New Roman"/>
              </a:rPr>
              <a:t>e</a:t>
            </a:r>
            <a:r>
              <a:rPr lang="es-ES" sz="900" b="1" spc="90" dirty="0">
                <a:solidFill>
                  <a:srgbClr val="868686"/>
                </a:solidFill>
                <a:ea typeface="Times New Roman"/>
              </a:rPr>
              <a:t> </a:t>
            </a:r>
            <a:r>
              <a:rPr lang="es-ES" sz="900" b="1" spc="40" dirty="0">
                <a:solidFill>
                  <a:srgbClr val="868686"/>
                </a:solidFill>
                <a:ea typeface="Times New Roman"/>
              </a:rPr>
              <a:t>S</a:t>
            </a:r>
            <a:r>
              <a:rPr lang="es-ES" sz="900" b="1" spc="35" dirty="0">
                <a:solidFill>
                  <a:srgbClr val="868686"/>
                </a:solidFill>
                <a:ea typeface="Times New Roman"/>
              </a:rPr>
              <a:t>emana</a:t>
            </a:r>
            <a:r>
              <a:rPr lang="es-ES" sz="900" b="1" dirty="0">
                <a:solidFill>
                  <a:srgbClr val="868686"/>
                </a:solidFill>
                <a:ea typeface="Times New Roman"/>
              </a:rPr>
              <a:t>l |</a:t>
            </a:r>
            <a:r>
              <a:rPr lang="es-ES" sz="900" b="1" spc="-35" dirty="0">
                <a:solidFill>
                  <a:srgbClr val="868686"/>
                </a:solidFill>
                <a:ea typeface="Times New Roman"/>
              </a:rPr>
              <a:t> </a:t>
            </a:r>
            <a:r>
              <a:rPr lang="es-ES" sz="900" b="1" spc="40" dirty="0">
                <a:solidFill>
                  <a:srgbClr val="868686"/>
                </a:solidFill>
                <a:ea typeface="Times New Roman"/>
              </a:rPr>
              <a:t>E</a:t>
            </a:r>
            <a:r>
              <a:rPr lang="es-ES" sz="900" b="1" spc="35" dirty="0">
                <a:solidFill>
                  <a:srgbClr val="868686"/>
                </a:solidFill>
                <a:ea typeface="Times New Roman"/>
              </a:rPr>
              <a:t>st</a:t>
            </a:r>
            <a:r>
              <a:rPr lang="es-ES" sz="900" b="1" spc="25" dirty="0">
                <a:solidFill>
                  <a:srgbClr val="868686"/>
                </a:solidFill>
                <a:ea typeface="Times New Roman"/>
              </a:rPr>
              <a:t>r</a:t>
            </a:r>
            <a:r>
              <a:rPr lang="es-ES" sz="900" b="1" spc="30" dirty="0">
                <a:solidFill>
                  <a:srgbClr val="868686"/>
                </a:solidFill>
                <a:ea typeface="Times New Roman"/>
              </a:rPr>
              <a:t>at</a:t>
            </a:r>
            <a:r>
              <a:rPr lang="es-ES" sz="900" b="1" spc="35" dirty="0">
                <a:solidFill>
                  <a:srgbClr val="868686"/>
                </a:solidFill>
                <a:ea typeface="Times New Roman"/>
              </a:rPr>
              <a:t>egi</a:t>
            </a:r>
            <a:r>
              <a:rPr lang="es-ES" sz="900" b="1" dirty="0">
                <a:solidFill>
                  <a:srgbClr val="868686"/>
                </a:solidFill>
                <a:ea typeface="Times New Roman"/>
              </a:rPr>
              <a:t>a</a:t>
            </a:r>
            <a:r>
              <a:rPr lang="es-ES" sz="900" b="1" spc="30" dirty="0">
                <a:solidFill>
                  <a:srgbClr val="868686"/>
                </a:solidFill>
                <a:ea typeface="Times New Roman"/>
              </a:rPr>
              <a:t> </a:t>
            </a:r>
            <a:r>
              <a:rPr lang="es-ES" sz="900" b="1" spc="35" dirty="0">
                <a:solidFill>
                  <a:srgbClr val="868686"/>
                </a:solidFill>
                <a:ea typeface="Times New Roman"/>
              </a:rPr>
              <a:t>Ita</a:t>
            </a:r>
            <a:r>
              <a:rPr lang="es-ES" sz="900" b="1" dirty="0">
                <a:solidFill>
                  <a:srgbClr val="868686"/>
                </a:solidFill>
                <a:ea typeface="Times New Roman"/>
              </a:rPr>
              <a:t>ú</a:t>
            </a:r>
            <a:r>
              <a:rPr lang="es-ES" sz="900" b="1" spc="30" dirty="0">
                <a:solidFill>
                  <a:srgbClr val="868686"/>
                </a:solidFill>
                <a:ea typeface="Times New Roman"/>
              </a:rPr>
              <a:t> </a:t>
            </a:r>
            <a:r>
              <a:rPr lang="es-ES" sz="900" b="1" spc="35" dirty="0">
                <a:solidFill>
                  <a:srgbClr val="868686"/>
                </a:solidFill>
                <a:ea typeface="Times New Roman"/>
              </a:rPr>
              <a:t>Comisionist</a:t>
            </a:r>
            <a:r>
              <a:rPr lang="es-ES" sz="900" b="1" dirty="0">
                <a:solidFill>
                  <a:srgbClr val="868686"/>
                </a:solidFill>
                <a:ea typeface="Times New Roman"/>
              </a:rPr>
              <a:t>a</a:t>
            </a:r>
            <a:r>
              <a:rPr lang="es-ES" sz="900" b="1" spc="30" dirty="0">
                <a:solidFill>
                  <a:srgbClr val="868686"/>
                </a:solidFill>
                <a:ea typeface="Times New Roman"/>
              </a:rPr>
              <a:t> </a:t>
            </a:r>
            <a:r>
              <a:rPr lang="es-ES" sz="900" b="1" spc="35" dirty="0">
                <a:solidFill>
                  <a:srgbClr val="868686"/>
                </a:solidFill>
                <a:ea typeface="Times New Roman"/>
              </a:rPr>
              <a:t>d</a:t>
            </a:r>
            <a:r>
              <a:rPr lang="es-ES" sz="900" b="1" dirty="0">
                <a:solidFill>
                  <a:srgbClr val="868686"/>
                </a:solidFill>
                <a:ea typeface="Times New Roman"/>
              </a:rPr>
              <a:t>e</a:t>
            </a:r>
            <a:r>
              <a:rPr lang="es-ES" sz="900" b="1" spc="140" dirty="0">
                <a:solidFill>
                  <a:srgbClr val="868686"/>
                </a:solidFill>
                <a:ea typeface="Times New Roman"/>
              </a:rPr>
              <a:t> </a:t>
            </a:r>
            <a:r>
              <a:rPr lang="es-ES" sz="900" b="1" spc="40" dirty="0">
                <a:solidFill>
                  <a:srgbClr val="868686"/>
                </a:solidFill>
                <a:ea typeface="Times New Roman"/>
              </a:rPr>
              <a:t>B</a:t>
            </a:r>
            <a:r>
              <a:rPr lang="es-ES" sz="900" b="1" spc="35" dirty="0">
                <a:solidFill>
                  <a:srgbClr val="868686"/>
                </a:solidFill>
                <a:ea typeface="Times New Roman"/>
              </a:rPr>
              <a:t>olsa</a:t>
            </a:r>
            <a:endParaRPr lang="es-CO" sz="900" dirty="0">
              <a:ea typeface="Times New Roman"/>
            </a:endParaRPr>
          </a:p>
          <a:p>
            <a:endParaRPr lang="es-CO" sz="900" dirty="0"/>
          </a:p>
        </p:txBody>
      </p:sp>
    </p:spTree>
    <p:extLst>
      <p:ext uri="{BB962C8B-B14F-4D97-AF65-F5344CB8AC3E}">
        <p14:creationId xmlns:p14="http://schemas.microsoft.com/office/powerpoint/2010/main" val="2174549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9" y="719984"/>
            <a:ext cx="2786871" cy="2519945"/>
          </a:xfrm>
        </p:spPr>
        <p:txBody>
          <a:bodyPr anchor="b"/>
          <a:lstStyle>
            <a:lvl1pPr>
              <a:defRPr sz="3024"/>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73450" y="1554969"/>
            <a:ext cx="4374386" cy="7674831"/>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5179" y="3239929"/>
            <a:ext cx="2786871" cy="6002369"/>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8B9E28E-D49B-4E72-98D1-718762D00C98}"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1396702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9" y="719984"/>
            <a:ext cx="2786871" cy="2519945"/>
          </a:xfrm>
        </p:spPr>
        <p:txBody>
          <a:bodyPr anchor="b"/>
          <a:lstStyle>
            <a:lvl1pPr>
              <a:defRPr sz="302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673450" y="1554969"/>
            <a:ext cx="4374386" cy="7674831"/>
          </a:xfrm>
        </p:spPr>
        <p:txBody>
          <a:bodyPr anchor="t"/>
          <a:lstStyle>
            <a:lvl1pPr marL="0" indent="0">
              <a:buNone/>
              <a:defRPr sz="3024"/>
            </a:lvl1pPr>
            <a:lvl2pPr marL="432054" indent="0">
              <a:buNone/>
              <a:defRPr sz="2646"/>
            </a:lvl2pPr>
            <a:lvl3pPr marL="864108" indent="0">
              <a:buNone/>
              <a:defRPr sz="2268"/>
            </a:lvl3pPr>
            <a:lvl4pPr marL="1296162" indent="0">
              <a:buNone/>
              <a:defRPr sz="1890"/>
            </a:lvl4pPr>
            <a:lvl5pPr marL="1728216" indent="0">
              <a:buNone/>
              <a:defRPr sz="1890"/>
            </a:lvl5pPr>
            <a:lvl6pPr marL="2160270" indent="0">
              <a:buNone/>
              <a:defRPr sz="1890"/>
            </a:lvl6pPr>
            <a:lvl7pPr marL="2592324" indent="0">
              <a:buNone/>
              <a:defRPr sz="1890"/>
            </a:lvl7pPr>
            <a:lvl8pPr marL="3024378" indent="0">
              <a:buNone/>
              <a:defRPr sz="1890"/>
            </a:lvl8pPr>
            <a:lvl9pPr marL="3456432" indent="0">
              <a:buNone/>
              <a:defRPr sz="189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5179" y="3239929"/>
            <a:ext cx="2786871" cy="6002369"/>
          </a:xfrm>
        </p:spPr>
        <p:txBody>
          <a:bodyPr/>
          <a:lstStyle>
            <a:lvl1pPr marL="0" indent="0">
              <a:buNone/>
              <a:defRPr sz="1512"/>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8B9E28E-D49B-4E72-98D1-718762D00C98}" type="datetimeFigureOut">
              <a:rPr lang="es-CO" smtClean="0"/>
              <a:t>18/03/2024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1491548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B9E28E-D49B-4E72-98D1-718762D00C98}"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150523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7" y="574987"/>
            <a:ext cx="1863165" cy="91523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053" y="574987"/>
            <a:ext cx="5481484" cy="91523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8B9E28E-D49B-4E72-98D1-718762D00C98}" type="datetimeFigureOut">
              <a:rPr lang="es-CO" smtClean="0"/>
              <a:t>18/03/2024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2E24FAC-ED01-4A02-8CE0-131C77FDEC87}" type="slidenum">
              <a:rPr lang="es-CO" smtClean="0"/>
              <a:t>‹Nº›</a:t>
            </a:fld>
            <a:endParaRPr lang="es-CO"/>
          </a:p>
        </p:txBody>
      </p:sp>
    </p:spTree>
    <p:extLst>
      <p:ext uri="{BB962C8B-B14F-4D97-AF65-F5344CB8AC3E}">
        <p14:creationId xmlns:p14="http://schemas.microsoft.com/office/powerpoint/2010/main" val="205959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682561" y="6939849"/>
            <a:ext cx="7344649" cy="2144952"/>
          </a:xfrm>
          <a:prstGeom prst="rect">
            <a:avLst/>
          </a:prstGeom>
        </p:spPr>
        <p:txBody>
          <a:bodyPr anchor="t"/>
          <a:lstStyle>
            <a:lvl1pPr algn="l">
              <a:defRPr sz="45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682561" y="4577404"/>
            <a:ext cx="7344649" cy="2362446"/>
          </a:xfrm>
        </p:spPr>
        <p:txBody>
          <a:bodyPr anchor="b"/>
          <a:lstStyle>
            <a:lvl1pPr marL="0" indent="0">
              <a:buNone/>
              <a:defRPr sz="2200">
                <a:solidFill>
                  <a:schemeClr val="tx1">
                    <a:tint val="75000"/>
                  </a:schemeClr>
                </a:solidFill>
              </a:defRPr>
            </a:lvl1pPr>
            <a:lvl2pPr marL="509504" indent="0">
              <a:buNone/>
              <a:defRPr sz="2000">
                <a:solidFill>
                  <a:schemeClr val="tx1">
                    <a:tint val="75000"/>
                  </a:schemeClr>
                </a:solidFill>
              </a:defRPr>
            </a:lvl2pPr>
            <a:lvl3pPr marL="1019007" indent="0">
              <a:buNone/>
              <a:defRPr sz="1800">
                <a:solidFill>
                  <a:schemeClr val="tx1">
                    <a:tint val="75000"/>
                  </a:schemeClr>
                </a:solidFill>
              </a:defRPr>
            </a:lvl3pPr>
            <a:lvl4pPr marL="1528511" indent="0">
              <a:buNone/>
              <a:defRPr sz="1600">
                <a:solidFill>
                  <a:schemeClr val="tx1">
                    <a:tint val="75000"/>
                  </a:schemeClr>
                </a:solidFill>
              </a:defRPr>
            </a:lvl4pPr>
            <a:lvl5pPr marL="2038015" indent="0">
              <a:buNone/>
              <a:defRPr sz="1600">
                <a:solidFill>
                  <a:schemeClr val="tx1">
                    <a:tint val="75000"/>
                  </a:schemeClr>
                </a:solidFill>
              </a:defRPr>
            </a:lvl5pPr>
            <a:lvl6pPr marL="2547518" indent="0">
              <a:buNone/>
              <a:defRPr sz="1600">
                <a:solidFill>
                  <a:schemeClr val="tx1">
                    <a:tint val="75000"/>
                  </a:schemeClr>
                </a:solidFill>
              </a:defRPr>
            </a:lvl6pPr>
            <a:lvl7pPr marL="3057022" indent="0">
              <a:buNone/>
              <a:defRPr sz="1600">
                <a:solidFill>
                  <a:schemeClr val="tx1">
                    <a:tint val="75000"/>
                  </a:schemeClr>
                </a:solidFill>
              </a:defRPr>
            </a:lvl7pPr>
            <a:lvl8pPr marL="3566526" indent="0">
              <a:buNone/>
              <a:defRPr sz="1600">
                <a:solidFill>
                  <a:schemeClr val="tx1">
                    <a:tint val="75000"/>
                  </a:schemeClr>
                </a:solidFill>
              </a:defRPr>
            </a:lvl8pPr>
            <a:lvl9pPr marL="4076029" indent="0">
              <a:buNone/>
              <a:defRPr sz="1600">
                <a:solidFill>
                  <a:schemeClr val="tx1">
                    <a:tint val="75000"/>
                  </a:schemeClr>
                </a:solidFill>
              </a:defRPr>
            </a:lvl9pPr>
          </a:lstStyle>
          <a:p>
            <a:pPr lvl="0"/>
            <a:r>
              <a:rPr lang="es-ES"/>
              <a:t>Editar los estilos de texto del patrón</a:t>
            </a:r>
          </a:p>
        </p:txBody>
      </p:sp>
      <p:sp>
        <p:nvSpPr>
          <p:cNvPr id="4" name="3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298923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32039" y="432492"/>
            <a:ext cx="7776687" cy="1799961"/>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32039" y="2519947"/>
            <a:ext cx="3816336" cy="712734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392389" y="2519947"/>
            <a:ext cx="3816336" cy="7127344"/>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223704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32039" y="432492"/>
            <a:ext cx="7776687" cy="1799961"/>
          </a:xfrm>
          <a:prstGeom prst="rect">
            <a:avLst/>
          </a:prstGeo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32039" y="2417448"/>
            <a:ext cx="3817837" cy="1007477"/>
          </a:xfrm>
        </p:spPr>
        <p:txBody>
          <a:bodyPr anchor="b"/>
          <a:lstStyle>
            <a:lvl1pPr marL="0" indent="0">
              <a:buNone/>
              <a:defRPr sz="2700" b="1"/>
            </a:lvl1pPr>
            <a:lvl2pPr marL="509504" indent="0">
              <a:buNone/>
              <a:defRPr sz="2200" b="1"/>
            </a:lvl2pPr>
            <a:lvl3pPr marL="1019007" indent="0">
              <a:buNone/>
              <a:defRPr sz="2000" b="1"/>
            </a:lvl3pPr>
            <a:lvl4pPr marL="1528511" indent="0">
              <a:buNone/>
              <a:defRPr sz="1800" b="1"/>
            </a:lvl4pPr>
            <a:lvl5pPr marL="2038015" indent="0">
              <a:buNone/>
              <a:defRPr sz="1800" b="1"/>
            </a:lvl5pPr>
            <a:lvl6pPr marL="2547518" indent="0">
              <a:buNone/>
              <a:defRPr sz="1800" b="1"/>
            </a:lvl6pPr>
            <a:lvl7pPr marL="3057022" indent="0">
              <a:buNone/>
              <a:defRPr sz="1800" b="1"/>
            </a:lvl7pPr>
            <a:lvl8pPr marL="3566526" indent="0">
              <a:buNone/>
              <a:defRPr sz="1800" b="1"/>
            </a:lvl8pPr>
            <a:lvl9pPr marL="4076029" indent="0">
              <a:buNone/>
              <a:defRPr sz="1800" b="1"/>
            </a:lvl9pPr>
          </a:lstStyle>
          <a:p>
            <a:pPr lvl="0"/>
            <a:r>
              <a:rPr lang="es-ES"/>
              <a:t>Editar los estilos de texto del patrón</a:t>
            </a:r>
          </a:p>
        </p:txBody>
      </p:sp>
      <p:sp>
        <p:nvSpPr>
          <p:cNvPr id="4" name="3 Marcador de contenido"/>
          <p:cNvSpPr>
            <a:spLocks noGrp="1"/>
          </p:cNvSpPr>
          <p:nvPr>
            <p:ph sz="half" idx="2"/>
          </p:nvPr>
        </p:nvSpPr>
        <p:spPr>
          <a:xfrm>
            <a:off x="432039" y="3424925"/>
            <a:ext cx="3817837" cy="622236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389389" y="2417448"/>
            <a:ext cx="3819336" cy="1007477"/>
          </a:xfrm>
        </p:spPr>
        <p:txBody>
          <a:bodyPr anchor="b"/>
          <a:lstStyle>
            <a:lvl1pPr marL="0" indent="0">
              <a:buNone/>
              <a:defRPr sz="2700" b="1"/>
            </a:lvl1pPr>
            <a:lvl2pPr marL="509504" indent="0">
              <a:buNone/>
              <a:defRPr sz="2200" b="1"/>
            </a:lvl2pPr>
            <a:lvl3pPr marL="1019007" indent="0">
              <a:buNone/>
              <a:defRPr sz="2000" b="1"/>
            </a:lvl3pPr>
            <a:lvl4pPr marL="1528511" indent="0">
              <a:buNone/>
              <a:defRPr sz="1800" b="1"/>
            </a:lvl4pPr>
            <a:lvl5pPr marL="2038015" indent="0">
              <a:buNone/>
              <a:defRPr sz="1800" b="1"/>
            </a:lvl5pPr>
            <a:lvl6pPr marL="2547518" indent="0">
              <a:buNone/>
              <a:defRPr sz="1800" b="1"/>
            </a:lvl6pPr>
            <a:lvl7pPr marL="3057022" indent="0">
              <a:buNone/>
              <a:defRPr sz="1800" b="1"/>
            </a:lvl7pPr>
            <a:lvl8pPr marL="3566526" indent="0">
              <a:buNone/>
              <a:defRPr sz="1800" b="1"/>
            </a:lvl8pPr>
            <a:lvl9pPr marL="4076029" indent="0">
              <a:buNone/>
              <a:defRPr sz="1800" b="1"/>
            </a:lvl9pPr>
          </a:lstStyle>
          <a:p>
            <a:pPr lvl="0"/>
            <a:r>
              <a:rPr lang="es-ES"/>
              <a:t>Editar los estilos de texto del patrón</a:t>
            </a:r>
          </a:p>
        </p:txBody>
      </p:sp>
      <p:sp>
        <p:nvSpPr>
          <p:cNvPr id="6" name="5 Marcador de contenido"/>
          <p:cNvSpPr>
            <a:spLocks noGrp="1"/>
          </p:cNvSpPr>
          <p:nvPr>
            <p:ph sz="quarter" idx="4"/>
          </p:nvPr>
        </p:nvSpPr>
        <p:spPr>
          <a:xfrm>
            <a:off x="4389389" y="3424925"/>
            <a:ext cx="3819336" cy="622236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193639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32039" y="432492"/>
            <a:ext cx="7776687" cy="1799961"/>
          </a:xfrm>
          <a:prstGeom prst="rect">
            <a:avLst/>
          </a:prstGeom>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139853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320883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32040" y="429992"/>
            <a:ext cx="2842752" cy="1829959"/>
          </a:xfrm>
          <a:prstGeom prst="rect">
            <a:avLst/>
          </a:prstGeom>
        </p:spPr>
        <p:txBody>
          <a:bodyPr anchor="b"/>
          <a:lstStyle>
            <a:lvl1pPr algn="l">
              <a:defRPr sz="2200" b="1"/>
            </a:lvl1pPr>
          </a:lstStyle>
          <a:p>
            <a:r>
              <a:rPr lang="es-ES"/>
              <a:t>Haga clic para modificar el estilo de título del patrón</a:t>
            </a:r>
            <a:endParaRPr lang="es-CO"/>
          </a:p>
        </p:txBody>
      </p:sp>
      <p:sp>
        <p:nvSpPr>
          <p:cNvPr id="3" name="2 Marcador de contenido"/>
          <p:cNvSpPr>
            <a:spLocks noGrp="1"/>
          </p:cNvSpPr>
          <p:nvPr>
            <p:ph idx="1"/>
          </p:nvPr>
        </p:nvSpPr>
        <p:spPr>
          <a:xfrm>
            <a:off x="3378298" y="429993"/>
            <a:ext cx="4830427" cy="921729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32040" y="2259953"/>
            <a:ext cx="2842752" cy="7387338"/>
          </a:xfrm>
        </p:spPr>
        <p:txBody>
          <a:bodyPr/>
          <a:lstStyle>
            <a:lvl1pPr marL="0" indent="0">
              <a:buNone/>
              <a:defRPr sz="1600"/>
            </a:lvl1pPr>
            <a:lvl2pPr marL="509504" indent="0">
              <a:buNone/>
              <a:defRPr sz="1300"/>
            </a:lvl2pPr>
            <a:lvl3pPr marL="1019007" indent="0">
              <a:buNone/>
              <a:defRPr sz="1100"/>
            </a:lvl3pPr>
            <a:lvl4pPr marL="1528511" indent="0">
              <a:buNone/>
              <a:defRPr sz="1000"/>
            </a:lvl4pPr>
            <a:lvl5pPr marL="2038015" indent="0">
              <a:buNone/>
              <a:defRPr sz="1000"/>
            </a:lvl5pPr>
            <a:lvl6pPr marL="2547518" indent="0">
              <a:buNone/>
              <a:defRPr sz="1000"/>
            </a:lvl6pPr>
            <a:lvl7pPr marL="3057022" indent="0">
              <a:buNone/>
              <a:defRPr sz="1000"/>
            </a:lvl7pPr>
            <a:lvl8pPr marL="3566526" indent="0">
              <a:buNone/>
              <a:defRPr sz="1000"/>
            </a:lvl8pPr>
            <a:lvl9pPr marL="4076029" indent="0">
              <a:buNone/>
              <a:defRPr sz="10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92663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3651" y="7559836"/>
            <a:ext cx="5184458" cy="892481"/>
          </a:xfrm>
          <a:prstGeom prst="rect">
            <a:avLst/>
          </a:prstGeom>
        </p:spPr>
        <p:txBody>
          <a:bodyPr anchor="b"/>
          <a:lstStyle>
            <a:lvl1pPr algn="l">
              <a:defRPr sz="2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693651" y="964979"/>
            <a:ext cx="5184458" cy="6479858"/>
          </a:xfrm>
        </p:spPr>
        <p:txBody>
          <a:bodyPr/>
          <a:lstStyle>
            <a:lvl1pPr marL="0" indent="0">
              <a:buNone/>
              <a:defRPr sz="3600"/>
            </a:lvl1pPr>
            <a:lvl2pPr marL="509504" indent="0">
              <a:buNone/>
              <a:defRPr sz="3100"/>
            </a:lvl2pPr>
            <a:lvl3pPr marL="1019007" indent="0">
              <a:buNone/>
              <a:defRPr sz="2700"/>
            </a:lvl3pPr>
            <a:lvl4pPr marL="1528511" indent="0">
              <a:buNone/>
              <a:defRPr sz="2200"/>
            </a:lvl4pPr>
            <a:lvl5pPr marL="2038015" indent="0">
              <a:buNone/>
              <a:defRPr sz="2200"/>
            </a:lvl5pPr>
            <a:lvl6pPr marL="2547518" indent="0">
              <a:buNone/>
              <a:defRPr sz="2200"/>
            </a:lvl6pPr>
            <a:lvl7pPr marL="3057022" indent="0">
              <a:buNone/>
              <a:defRPr sz="2200"/>
            </a:lvl7pPr>
            <a:lvl8pPr marL="3566526" indent="0">
              <a:buNone/>
              <a:defRPr sz="2200"/>
            </a:lvl8pPr>
            <a:lvl9pPr marL="4076029" indent="0">
              <a:buNone/>
              <a:defRPr sz="2200"/>
            </a:lvl9pPr>
          </a:lstStyle>
          <a:p>
            <a:r>
              <a:rPr lang="es-ES"/>
              <a:t>Haga clic en el icono para agregar una imagen</a:t>
            </a:r>
            <a:endParaRPr lang="es-CO" dirty="0"/>
          </a:p>
        </p:txBody>
      </p:sp>
      <p:sp>
        <p:nvSpPr>
          <p:cNvPr id="4" name="3 Marcador de texto"/>
          <p:cNvSpPr>
            <a:spLocks noGrp="1"/>
          </p:cNvSpPr>
          <p:nvPr>
            <p:ph type="body" sz="half" idx="2"/>
          </p:nvPr>
        </p:nvSpPr>
        <p:spPr>
          <a:xfrm>
            <a:off x="1693651" y="8452317"/>
            <a:ext cx="5184458" cy="1267471"/>
          </a:xfrm>
        </p:spPr>
        <p:txBody>
          <a:bodyPr/>
          <a:lstStyle>
            <a:lvl1pPr marL="0" indent="0">
              <a:buNone/>
              <a:defRPr sz="1600"/>
            </a:lvl1pPr>
            <a:lvl2pPr marL="509504" indent="0">
              <a:buNone/>
              <a:defRPr sz="1300"/>
            </a:lvl2pPr>
            <a:lvl3pPr marL="1019007" indent="0">
              <a:buNone/>
              <a:defRPr sz="1100"/>
            </a:lvl3pPr>
            <a:lvl4pPr marL="1528511" indent="0">
              <a:buNone/>
              <a:defRPr sz="1000"/>
            </a:lvl4pPr>
            <a:lvl5pPr marL="2038015" indent="0">
              <a:buNone/>
              <a:defRPr sz="1000"/>
            </a:lvl5pPr>
            <a:lvl6pPr marL="2547518" indent="0">
              <a:buNone/>
              <a:defRPr sz="1000"/>
            </a:lvl6pPr>
            <a:lvl7pPr marL="3057022" indent="0">
              <a:buNone/>
              <a:defRPr sz="1000"/>
            </a:lvl7pPr>
            <a:lvl8pPr marL="3566526" indent="0">
              <a:buNone/>
              <a:defRPr sz="1000"/>
            </a:lvl8pPr>
            <a:lvl9pPr marL="4076029" indent="0">
              <a:buNone/>
              <a:defRPr sz="1000"/>
            </a:lvl9pPr>
          </a:lstStyle>
          <a:p>
            <a:pPr lvl="0"/>
            <a:r>
              <a:rPr lang="es-ES"/>
              <a:t>Editar los estilos de texto del patrón</a:t>
            </a:r>
          </a:p>
        </p:txBody>
      </p:sp>
      <p:sp>
        <p:nvSpPr>
          <p:cNvPr id="5" name="4 Marcador de fecha"/>
          <p:cNvSpPr>
            <a:spLocks noGrp="1"/>
          </p:cNvSpPr>
          <p:nvPr>
            <p:ph type="dt" sz="half" idx="10"/>
          </p:nvPr>
        </p:nvSpPr>
        <p:spPr/>
        <p:txBody>
          <a:bodyPr/>
          <a:lstStyle/>
          <a:p>
            <a:fld id="{50B6E1C3-45D6-4769-8677-17626CEACEDE}" type="datetimeFigureOut">
              <a:rPr lang="es-CO" smtClean="0"/>
              <a:pPr/>
              <a:t>18/03/2024</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1E4CE388-9F41-4879-9BC1-8E8834CB2887}" type="slidenum">
              <a:rPr lang="es-CO" smtClean="0"/>
              <a:pPr/>
              <a:t>‹Nº›</a:t>
            </a:fld>
            <a:endParaRPr lang="es-CO" dirty="0"/>
          </a:p>
        </p:txBody>
      </p:sp>
    </p:spTree>
    <p:extLst>
      <p:ext uri="{BB962C8B-B14F-4D97-AF65-F5344CB8AC3E}">
        <p14:creationId xmlns:p14="http://schemas.microsoft.com/office/powerpoint/2010/main" val="302959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32039" y="2519947"/>
            <a:ext cx="7776687" cy="7127344"/>
          </a:xfrm>
          <a:prstGeom prst="rect">
            <a:avLst/>
          </a:prstGeom>
        </p:spPr>
        <p:txBody>
          <a:bodyPr vert="horz" lIns="101901" tIns="50950" rIns="101901" bIns="5095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563293" y="10009783"/>
            <a:ext cx="1280586" cy="574987"/>
          </a:xfrm>
          <a:prstGeom prst="rect">
            <a:avLst/>
          </a:prstGeom>
        </p:spPr>
        <p:txBody>
          <a:bodyPr vert="horz" lIns="101901" tIns="50950" rIns="101901" bIns="50950" rtlCol="0" anchor="ctr"/>
          <a:lstStyle>
            <a:lvl1pPr algn="ctr">
              <a:defRPr sz="1300">
                <a:solidFill>
                  <a:schemeClr val="tx1">
                    <a:tint val="75000"/>
                  </a:schemeClr>
                </a:solidFill>
              </a:defRPr>
            </a:lvl1pPr>
          </a:lstStyle>
          <a:p>
            <a:fld id="{50B6E1C3-45D6-4769-8677-17626CEACEDE}" type="datetimeFigureOut">
              <a:rPr lang="es-CO" smtClean="0"/>
              <a:pPr/>
              <a:t>18/03/2024</a:t>
            </a:fld>
            <a:endParaRPr lang="es-CO" dirty="0"/>
          </a:p>
        </p:txBody>
      </p:sp>
      <p:sp>
        <p:nvSpPr>
          <p:cNvPr id="5" name="4 Marcador de pie de página"/>
          <p:cNvSpPr>
            <a:spLocks noGrp="1"/>
          </p:cNvSpPr>
          <p:nvPr>
            <p:ph type="ftr" sz="quarter" idx="3"/>
          </p:nvPr>
        </p:nvSpPr>
        <p:spPr>
          <a:xfrm>
            <a:off x="1843878" y="10009782"/>
            <a:ext cx="4402016" cy="574987"/>
          </a:xfrm>
          <a:prstGeom prst="rect">
            <a:avLst/>
          </a:prstGeom>
        </p:spPr>
        <p:txBody>
          <a:bodyPr vert="horz" lIns="101901" tIns="50950" rIns="101901" bIns="50950" rtlCol="0" anchor="ctr"/>
          <a:lstStyle>
            <a:lvl1pPr algn="ctr">
              <a:defRPr sz="900">
                <a:solidFill>
                  <a:schemeClr val="tx1">
                    <a:tint val="75000"/>
                  </a:schemeClr>
                </a:solidFill>
                <a:latin typeface="Arial" pitchFamily="34" charset="0"/>
                <a:cs typeface="Arial" pitchFamily="34" charset="0"/>
              </a:defRPr>
            </a:lvl1pPr>
          </a:lstStyle>
          <a:p>
            <a:r>
              <a:rPr lang="es-ES" b="1" spc="35">
                <a:solidFill>
                  <a:srgbClr val="868686"/>
                </a:solidFill>
                <a:ea typeface="Times New Roman"/>
              </a:rPr>
              <a:t>Diario accionario</a:t>
            </a:r>
            <a:r>
              <a:rPr lang="es-ES" b="1">
                <a:solidFill>
                  <a:srgbClr val="868686"/>
                </a:solidFill>
                <a:ea typeface="Times New Roman"/>
              </a:rPr>
              <a:t> |</a:t>
            </a:r>
            <a:r>
              <a:rPr lang="es-ES" b="1" spc="-35">
                <a:solidFill>
                  <a:srgbClr val="868686"/>
                </a:solidFill>
                <a:ea typeface="Times New Roman"/>
              </a:rPr>
              <a:t> </a:t>
            </a:r>
            <a:r>
              <a:rPr lang="es-ES" b="1" spc="40">
                <a:solidFill>
                  <a:srgbClr val="868686"/>
                </a:solidFill>
                <a:ea typeface="Times New Roman"/>
              </a:rPr>
              <a:t>E</a:t>
            </a:r>
            <a:r>
              <a:rPr lang="es-ES" b="1" spc="35">
                <a:solidFill>
                  <a:srgbClr val="868686"/>
                </a:solidFill>
                <a:ea typeface="Times New Roman"/>
              </a:rPr>
              <a:t>st</a:t>
            </a:r>
            <a:r>
              <a:rPr lang="es-ES" b="1" spc="25">
                <a:solidFill>
                  <a:srgbClr val="868686"/>
                </a:solidFill>
                <a:ea typeface="Times New Roman"/>
              </a:rPr>
              <a:t>r</a:t>
            </a:r>
            <a:r>
              <a:rPr lang="es-ES" b="1" spc="30">
                <a:solidFill>
                  <a:srgbClr val="868686"/>
                </a:solidFill>
                <a:ea typeface="Times New Roman"/>
              </a:rPr>
              <a:t>at</a:t>
            </a:r>
            <a:r>
              <a:rPr lang="es-ES" b="1" spc="35">
                <a:solidFill>
                  <a:srgbClr val="868686"/>
                </a:solidFill>
                <a:ea typeface="Times New Roman"/>
              </a:rPr>
              <a:t>egi</a:t>
            </a:r>
            <a:r>
              <a:rPr lang="es-ES" b="1">
                <a:solidFill>
                  <a:srgbClr val="868686"/>
                </a:solidFill>
                <a:ea typeface="Times New Roman"/>
              </a:rPr>
              <a:t>a</a:t>
            </a:r>
            <a:r>
              <a:rPr lang="es-ES" b="1" spc="30">
                <a:solidFill>
                  <a:srgbClr val="868686"/>
                </a:solidFill>
                <a:ea typeface="Times New Roman"/>
              </a:rPr>
              <a:t> </a:t>
            </a:r>
            <a:r>
              <a:rPr lang="es-ES" b="1" spc="35">
                <a:solidFill>
                  <a:srgbClr val="868686"/>
                </a:solidFill>
                <a:ea typeface="Times New Roman"/>
              </a:rPr>
              <a:t>Ita</a:t>
            </a:r>
            <a:r>
              <a:rPr lang="es-ES" b="1">
                <a:solidFill>
                  <a:srgbClr val="868686"/>
                </a:solidFill>
                <a:ea typeface="Times New Roman"/>
              </a:rPr>
              <a:t>ú</a:t>
            </a:r>
            <a:r>
              <a:rPr lang="es-ES" b="1" spc="30">
                <a:solidFill>
                  <a:srgbClr val="868686"/>
                </a:solidFill>
                <a:ea typeface="Times New Roman"/>
              </a:rPr>
              <a:t> </a:t>
            </a:r>
            <a:r>
              <a:rPr lang="es-ES" b="1" spc="35">
                <a:solidFill>
                  <a:srgbClr val="868686"/>
                </a:solidFill>
                <a:ea typeface="Times New Roman"/>
              </a:rPr>
              <a:t>Comisionist</a:t>
            </a:r>
            <a:r>
              <a:rPr lang="es-ES" b="1">
                <a:solidFill>
                  <a:srgbClr val="868686"/>
                </a:solidFill>
                <a:ea typeface="Times New Roman"/>
              </a:rPr>
              <a:t>a</a:t>
            </a:r>
            <a:r>
              <a:rPr lang="es-ES" b="1" spc="30">
                <a:solidFill>
                  <a:srgbClr val="868686"/>
                </a:solidFill>
                <a:ea typeface="Times New Roman"/>
              </a:rPr>
              <a:t> </a:t>
            </a:r>
            <a:r>
              <a:rPr lang="es-ES" b="1" spc="35">
                <a:solidFill>
                  <a:srgbClr val="868686"/>
                </a:solidFill>
                <a:ea typeface="Times New Roman"/>
              </a:rPr>
              <a:t>d</a:t>
            </a:r>
            <a:r>
              <a:rPr lang="es-ES" b="1">
                <a:solidFill>
                  <a:srgbClr val="868686"/>
                </a:solidFill>
                <a:ea typeface="Times New Roman"/>
              </a:rPr>
              <a:t>e</a:t>
            </a:r>
            <a:r>
              <a:rPr lang="es-ES" b="1" spc="140">
                <a:solidFill>
                  <a:srgbClr val="868686"/>
                </a:solidFill>
                <a:ea typeface="Times New Roman"/>
              </a:rPr>
              <a:t> </a:t>
            </a:r>
            <a:r>
              <a:rPr lang="es-ES" b="1" spc="40">
                <a:solidFill>
                  <a:srgbClr val="868686"/>
                </a:solidFill>
                <a:ea typeface="Times New Roman"/>
              </a:rPr>
              <a:t>B</a:t>
            </a:r>
            <a:r>
              <a:rPr lang="es-ES" b="1" spc="35">
                <a:solidFill>
                  <a:srgbClr val="868686"/>
                </a:solidFill>
                <a:ea typeface="Times New Roman"/>
              </a:rPr>
              <a:t>olsa</a:t>
            </a:r>
            <a:endParaRPr lang="es-CO">
              <a:ea typeface="Times New Roman"/>
            </a:endParaRPr>
          </a:p>
          <a:p>
            <a:endParaRPr lang="es-CO" sz="800" dirty="0"/>
          </a:p>
        </p:txBody>
      </p:sp>
      <p:sp>
        <p:nvSpPr>
          <p:cNvPr id="6" name="5 Marcador de número de diapositiva"/>
          <p:cNvSpPr>
            <a:spLocks noGrp="1"/>
          </p:cNvSpPr>
          <p:nvPr>
            <p:ph type="sldNum" sz="quarter" idx="4"/>
          </p:nvPr>
        </p:nvSpPr>
        <p:spPr>
          <a:xfrm>
            <a:off x="6192547" y="10009783"/>
            <a:ext cx="2016179" cy="574987"/>
          </a:xfrm>
          <a:prstGeom prst="rect">
            <a:avLst/>
          </a:prstGeom>
        </p:spPr>
        <p:txBody>
          <a:bodyPr vert="horz" lIns="101901" tIns="50950" rIns="101901" bIns="50950" rtlCol="0" anchor="ctr"/>
          <a:lstStyle>
            <a:lvl1pPr algn="r">
              <a:defRPr sz="1300">
                <a:solidFill>
                  <a:schemeClr val="tx1">
                    <a:tint val="75000"/>
                  </a:schemeClr>
                </a:solidFill>
              </a:defRPr>
            </a:lvl1pPr>
          </a:lstStyle>
          <a:p>
            <a:fld id="{1E4CE388-9F41-4879-9BC1-8E8834CB2887}" type="slidenum">
              <a:rPr lang="es-CO" smtClean="0"/>
              <a:pPr/>
              <a:t>‹Nº›</a:t>
            </a:fld>
            <a:endParaRPr lang="es-CO" dirty="0"/>
          </a:p>
        </p:txBody>
      </p:sp>
      <p:pic>
        <p:nvPicPr>
          <p:cNvPr id="8" name="Imagen 7">
            <a:extLst>
              <a:ext uri="{FF2B5EF4-FFF2-40B4-BE49-F238E27FC236}">
                <a16:creationId xmlns:a16="http://schemas.microsoft.com/office/drawing/2014/main" id="{A114CAF1-6122-4AD2-A148-CC48074493ED}"/>
              </a:ext>
            </a:extLst>
          </p:cNvPr>
          <p:cNvPicPr>
            <a:picLocks noChangeAspect="1"/>
          </p:cNvPicPr>
          <p:nvPr userDrawn="1"/>
        </p:nvPicPr>
        <p:blipFill rotWithShape="1">
          <a:blip r:embed="rId14"/>
          <a:srcRect l="89504" b="83589"/>
          <a:stretch/>
        </p:blipFill>
        <p:spPr>
          <a:xfrm>
            <a:off x="6938959" y="119953"/>
            <a:ext cx="1662472" cy="1412199"/>
          </a:xfrm>
          <a:prstGeom prst="rect">
            <a:avLst/>
          </a:prstGeom>
        </p:spPr>
      </p:pic>
      <p:sp>
        <p:nvSpPr>
          <p:cNvPr id="9" name="CuadroTexto 8">
            <a:extLst>
              <a:ext uri="{FF2B5EF4-FFF2-40B4-BE49-F238E27FC236}">
                <a16:creationId xmlns:a16="http://schemas.microsoft.com/office/drawing/2014/main" id="{A13E345A-E34B-48AE-AB99-557762F70ED8}"/>
              </a:ext>
            </a:extLst>
          </p:cNvPr>
          <p:cNvSpPr txBox="1"/>
          <p:nvPr userDrawn="1"/>
        </p:nvSpPr>
        <p:spPr>
          <a:xfrm>
            <a:off x="2867022" y="499951"/>
            <a:ext cx="4882237" cy="707886"/>
          </a:xfrm>
          <a:prstGeom prst="rect">
            <a:avLst/>
          </a:prstGeom>
          <a:noFill/>
        </p:spPr>
        <p:txBody>
          <a:bodyPr wrap="square" rtlCol="0">
            <a:spAutoFit/>
          </a:bodyPr>
          <a:lstStyle/>
          <a:p>
            <a:pPr algn="l"/>
            <a:r>
              <a:rPr lang="es-ES" sz="4000" b="1" dirty="0">
                <a:solidFill>
                  <a:schemeClr val="accent5"/>
                </a:solidFill>
                <a:latin typeface="Itau"/>
              </a:rPr>
              <a:t>Perspectiva</a:t>
            </a:r>
            <a:r>
              <a:rPr lang="es-ES" sz="4000" b="1" dirty="0">
                <a:solidFill>
                  <a:schemeClr val="bg1">
                    <a:lumMod val="50000"/>
                  </a:schemeClr>
                </a:solidFill>
                <a:latin typeface="Itau"/>
              </a:rPr>
              <a:t> Semanal</a:t>
            </a:r>
            <a:endParaRPr lang="es-CO" sz="4000" b="1" dirty="0">
              <a:solidFill>
                <a:schemeClr val="bg1">
                  <a:lumMod val="50000"/>
                </a:schemeClr>
              </a:solidFill>
              <a:latin typeface="Itau"/>
            </a:endParaRPr>
          </a:p>
        </p:txBody>
      </p:sp>
      <p:sp>
        <p:nvSpPr>
          <p:cNvPr id="11" name="Text Box 2">
            <a:extLst>
              <a:ext uri="{FF2B5EF4-FFF2-40B4-BE49-F238E27FC236}">
                <a16:creationId xmlns:a16="http://schemas.microsoft.com/office/drawing/2014/main" id="{2B72E1CB-8EC1-41E8-9EFB-B6697EEE6730}"/>
              </a:ext>
            </a:extLst>
          </p:cNvPr>
          <p:cNvSpPr txBox="1">
            <a:spLocks noChangeArrowheads="1"/>
          </p:cNvSpPr>
          <p:nvPr userDrawn="1"/>
        </p:nvSpPr>
        <p:spPr bwMode="auto">
          <a:xfrm>
            <a:off x="5727565" y="1300343"/>
            <a:ext cx="2528895" cy="463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lvl="1" indent="-457200" fontAlgn="base">
              <a:lnSpc>
                <a:spcPct val="160000"/>
              </a:lnSpc>
              <a:spcBef>
                <a:spcPct val="0"/>
              </a:spcBef>
              <a:spcAft>
                <a:spcPts val="1000"/>
              </a:spcAft>
            </a:pPr>
            <a:r>
              <a:rPr lang="es-CO" sz="1600" b="1" dirty="0">
                <a:solidFill>
                  <a:schemeClr val="bg1">
                    <a:lumMod val="50000"/>
                  </a:schemeClr>
                </a:solidFill>
                <a:latin typeface="Arial" pitchFamily="34" charset="0"/>
                <a:cs typeface="Arial" pitchFamily="34" charset="0"/>
              </a:rPr>
              <a:t>Itaú </a:t>
            </a:r>
            <a:r>
              <a:rPr lang="es-CO" sz="1600" dirty="0">
                <a:solidFill>
                  <a:schemeClr val="bg1">
                    <a:lumMod val="50000"/>
                  </a:schemeClr>
                </a:solidFill>
                <a:latin typeface="Arial" pitchFamily="34" charset="0"/>
                <a:cs typeface="Arial" pitchFamily="34" charset="0"/>
              </a:rPr>
              <a:t>Comisionista de Bolsa</a:t>
            </a:r>
            <a:endParaRPr lang="es-CO" sz="1800" dirty="0">
              <a:solidFill>
                <a:schemeClr val="bg1">
                  <a:lumMod val="50000"/>
                </a:schemeClr>
              </a:solidFill>
              <a:latin typeface="Arial" pitchFamily="34" charset="0"/>
              <a:cs typeface="Arial" pitchFamily="34" charset="0"/>
            </a:endParaRPr>
          </a:p>
        </p:txBody>
      </p:sp>
      <p:pic>
        <p:nvPicPr>
          <p:cNvPr id="10" name="Imagen 9">
            <a:extLst>
              <a:ext uri="{FF2B5EF4-FFF2-40B4-BE49-F238E27FC236}">
                <a16:creationId xmlns:a16="http://schemas.microsoft.com/office/drawing/2014/main" id="{1D891ECF-CC46-4A01-8E18-7CEA67757C71}"/>
              </a:ext>
            </a:extLst>
          </p:cNvPr>
          <p:cNvPicPr>
            <a:picLocks noChangeAspect="1"/>
          </p:cNvPicPr>
          <p:nvPr userDrawn="1"/>
        </p:nvPicPr>
        <p:blipFill>
          <a:blip r:embed="rId15"/>
          <a:stretch>
            <a:fillRect/>
          </a:stretch>
        </p:blipFill>
        <p:spPr>
          <a:xfrm>
            <a:off x="2" y="0"/>
            <a:ext cx="1662472" cy="1657057"/>
          </a:xfrm>
          <a:prstGeom prst="rect">
            <a:avLst/>
          </a:prstGeom>
        </p:spPr>
      </p:pic>
      <p:sp>
        <p:nvSpPr>
          <p:cNvPr id="12" name="Marcador de fecha 4">
            <a:extLst>
              <a:ext uri="{FF2B5EF4-FFF2-40B4-BE49-F238E27FC236}">
                <a16:creationId xmlns:a16="http://schemas.microsoft.com/office/drawing/2014/main" id="{CB7DF169-32C0-438B-B0A0-B05F696F9F3E}"/>
              </a:ext>
            </a:extLst>
          </p:cNvPr>
          <p:cNvSpPr txBox="1">
            <a:spLocks/>
          </p:cNvSpPr>
          <p:nvPr userDrawn="1"/>
        </p:nvSpPr>
        <p:spPr>
          <a:xfrm>
            <a:off x="5472509" y="1642416"/>
            <a:ext cx="2799452" cy="402315"/>
          </a:xfrm>
          <a:prstGeom prst="rect">
            <a:avLst/>
          </a:prstGeom>
        </p:spPr>
        <p:txBody>
          <a:bodyPr vert="horz" lIns="101901" tIns="50950" rIns="101901" bIns="50950" rtlCol="0" anchor="ctr"/>
          <a:lstStyle>
            <a:defPPr>
              <a:defRPr lang="es-CO"/>
            </a:defPPr>
            <a:lvl1pPr marL="0" algn="ctr" defTabSz="1110728" rtl="0" eaLnBrk="1" latinLnBrk="0" hangingPunct="1">
              <a:defRPr sz="1300" kern="1200">
                <a:solidFill>
                  <a:schemeClr val="tx1">
                    <a:tint val="75000"/>
                  </a:schemeClr>
                </a:solidFill>
                <a:latin typeface="+mn-lt"/>
                <a:ea typeface="+mn-ea"/>
                <a:cs typeface="+mn-cs"/>
              </a:defRPr>
            </a:lvl1pPr>
            <a:lvl2pPr marL="555364" algn="l" defTabSz="1110728" rtl="0" eaLnBrk="1" latinLnBrk="0" hangingPunct="1">
              <a:defRPr sz="2180" kern="1200">
                <a:solidFill>
                  <a:schemeClr val="tx1"/>
                </a:solidFill>
                <a:latin typeface="+mn-lt"/>
                <a:ea typeface="+mn-ea"/>
                <a:cs typeface="+mn-cs"/>
              </a:defRPr>
            </a:lvl2pPr>
            <a:lvl3pPr marL="1110728" algn="l" defTabSz="1110728" rtl="0" eaLnBrk="1" latinLnBrk="0" hangingPunct="1">
              <a:defRPr sz="2180" kern="1200">
                <a:solidFill>
                  <a:schemeClr val="tx1"/>
                </a:solidFill>
                <a:latin typeface="+mn-lt"/>
                <a:ea typeface="+mn-ea"/>
                <a:cs typeface="+mn-cs"/>
              </a:defRPr>
            </a:lvl3pPr>
            <a:lvl4pPr marL="1666092" algn="l" defTabSz="1110728" rtl="0" eaLnBrk="1" latinLnBrk="0" hangingPunct="1">
              <a:defRPr sz="2180" kern="1200">
                <a:solidFill>
                  <a:schemeClr val="tx1"/>
                </a:solidFill>
                <a:latin typeface="+mn-lt"/>
                <a:ea typeface="+mn-ea"/>
                <a:cs typeface="+mn-cs"/>
              </a:defRPr>
            </a:lvl4pPr>
            <a:lvl5pPr marL="2221456" algn="l" defTabSz="1110728" rtl="0" eaLnBrk="1" latinLnBrk="0" hangingPunct="1">
              <a:defRPr sz="2180" kern="1200">
                <a:solidFill>
                  <a:schemeClr val="tx1"/>
                </a:solidFill>
                <a:latin typeface="+mn-lt"/>
                <a:ea typeface="+mn-ea"/>
                <a:cs typeface="+mn-cs"/>
              </a:defRPr>
            </a:lvl5pPr>
            <a:lvl6pPr marL="2776819" algn="l" defTabSz="1110728" rtl="0" eaLnBrk="1" latinLnBrk="0" hangingPunct="1">
              <a:defRPr sz="2180" kern="1200">
                <a:solidFill>
                  <a:schemeClr val="tx1"/>
                </a:solidFill>
                <a:latin typeface="+mn-lt"/>
                <a:ea typeface="+mn-ea"/>
                <a:cs typeface="+mn-cs"/>
              </a:defRPr>
            </a:lvl6pPr>
            <a:lvl7pPr marL="3332183" algn="l" defTabSz="1110728" rtl="0" eaLnBrk="1" latinLnBrk="0" hangingPunct="1">
              <a:defRPr sz="2180" kern="1200">
                <a:solidFill>
                  <a:schemeClr val="tx1"/>
                </a:solidFill>
                <a:latin typeface="+mn-lt"/>
                <a:ea typeface="+mn-ea"/>
                <a:cs typeface="+mn-cs"/>
              </a:defRPr>
            </a:lvl7pPr>
            <a:lvl8pPr marL="3887548" algn="l" defTabSz="1110728" rtl="0" eaLnBrk="1" latinLnBrk="0" hangingPunct="1">
              <a:defRPr sz="2180" kern="1200">
                <a:solidFill>
                  <a:schemeClr val="tx1"/>
                </a:solidFill>
                <a:latin typeface="+mn-lt"/>
                <a:ea typeface="+mn-ea"/>
                <a:cs typeface="+mn-cs"/>
              </a:defRPr>
            </a:lvl8pPr>
            <a:lvl9pPr marL="4442911" algn="l" defTabSz="1110728" rtl="0" eaLnBrk="1" latinLnBrk="0" hangingPunct="1">
              <a:defRPr sz="2180" kern="1200">
                <a:solidFill>
                  <a:schemeClr val="tx1"/>
                </a:solidFill>
                <a:latin typeface="+mn-lt"/>
                <a:ea typeface="+mn-ea"/>
                <a:cs typeface="+mn-cs"/>
              </a:defRPr>
            </a:lvl9pPr>
          </a:lstStyle>
          <a:p>
            <a:pPr algn="r"/>
            <a:fld id="{196C651B-5194-4AEC-88BD-F946289827F0}" type="datetime2">
              <a:rPr lang="es-CO" sz="1100" smtClean="0">
                <a:latin typeface="Itau Display Pro Light" panose="020B0403020204020204" pitchFamily="34" charset="0"/>
                <a:cs typeface="Itau Display Pro Light" panose="020B0403020204020204" pitchFamily="34" charset="0"/>
              </a:rPr>
              <a:pPr algn="r"/>
              <a:t>lunes, 18 de marzo de 2024</a:t>
            </a:fld>
            <a:endParaRPr lang="es-CO" sz="1100" dirty="0">
              <a:latin typeface="Itau Display Pro Light" panose="020B0403020204020204" pitchFamily="34" charset="0"/>
              <a:cs typeface="Itau Display Pro Light" panose="020B0403020204020204" pitchFamily="34" charset="0"/>
            </a:endParaRPr>
          </a:p>
        </p:txBody>
      </p:sp>
      <p:sp>
        <p:nvSpPr>
          <p:cNvPr id="13" name="Rectángulo 12">
            <a:extLst>
              <a:ext uri="{FF2B5EF4-FFF2-40B4-BE49-F238E27FC236}">
                <a16:creationId xmlns:a16="http://schemas.microsoft.com/office/drawing/2014/main" id="{5AEF9668-C06A-44F8-AB88-4033EC17077C}"/>
              </a:ext>
            </a:extLst>
          </p:cNvPr>
          <p:cNvSpPr/>
          <p:nvPr userDrawn="1"/>
        </p:nvSpPr>
        <p:spPr>
          <a:xfrm>
            <a:off x="5177567" y="1024068"/>
            <a:ext cx="2292615" cy="369332"/>
          </a:xfrm>
          <a:prstGeom prst="rect">
            <a:avLst/>
          </a:prstGeom>
        </p:spPr>
        <p:txBody>
          <a:bodyPr wrap="none">
            <a:spAutoFit/>
          </a:bodyPr>
          <a:lstStyle/>
          <a:p>
            <a:pPr marL="12700">
              <a:spcAft>
                <a:spcPts val="0"/>
              </a:spcAft>
            </a:pPr>
            <a:r>
              <a:rPr lang="es-CO" sz="1800" dirty="0">
                <a:solidFill>
                  <a:schemeClr val="accent1"/>
                </a:solidFill>
                <a:latin typeface="Itau Display" panose="020B0503020204020204" pitchFamily="34" charset="0"/>
                <a:ea typeface="Times New Roman"/>
                <a:cs typeface="Itau Display" panose="020B0503020204020204" pitchFamily="34" charset="0"/>
              </a:rPr>
              <a:t>Claves para la semana</a:t>
            </a:r>
            <a:endParaRPr lang="es-CO" sz="1800" dirty="0">
              <a:solidFill>
                <a:schemeClr val="accent1"/>
              </a:solidFill>
              <a:latin typeface="Itau Display" panose="020B0503020204020204" pitchFamily="34" charset="0"/>
              <a:cs typeface="Itau Display" panose="020B0503020204020204" pitchFamily="34" charset="0"/>
            </a:endParaRPr>
          </a:p>
        </p:txBody>
      </p:sp>
    </p:spTree>
    <p:extLst>
      <p:ext uri="{BB962C8B-B14F-4D97-AF65-F5344CB8AC3E}">
        <p14:creationId xmlns:p14="http://schemas.microsoft.com/office/powerpoint/2010/main" val="16109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1019007" rtl="0" eaLnBrk="1" latinLnBrk="0" hangingPunct="1">
        <a:spcBef>
          <a:spcPct val="0"/>
        </a:spcBef>
        <a:buNone/>
        <a:defRPr sz="4900" kern="1200">
          <a:solidFill>
            <a:schemeClr val="tx1"/>
          </a:solidFill>
          <a:latin typeface="+mj-lt"/>
          <a:ea typeface="+mj-ea"/>
          <a:cs typeface="+mj-cs"/>
        </a:defRPr>
      </a:lvl1pPr>
    </p:titleStyle>
    <p:bodyStyle>
      <a:lvl1pPr marL="382128" indent="-382128" algn="l" defTabSz="101900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943" indent="-318440" algn="l" defTabSz="101900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759" indent="-254752" algn="l" defTabSz="101900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3263"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767"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2270"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774"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1278"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781" indent="-254752" algn="l" defTabSz="10190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574990"/>
            <a:ext cx="7452658" cy="208745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2874937"/>
            <a:ext cx="7452658" cy="685235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10009784"/>
            <a:ext cx="1944172" cy="574987"/>
          </a:xfrm>
          <a:prstGeom prst="rect">
            <a:avLst/>
          </a:prstGeom>
        </p:spPr>
        <p:txBody>
          <a:bodyPr vert="horz" lIns="91440" tIns="45720" rIns="91440" bIns="45720" rtlCol="0" anchor="ctr"/>
          <a:lstStyle>
            <a:lvl1pPr algn="l">
              <a:defRPr sz="1134">
                <a:solidFill>
                  <a:schemeClr val="tx1">
                    <a:tint val="75000"/>
                  </a:schemeClr>
                </a:solidFill>
              </a:defRPr>
            </a:lvl1pPr>
          </a:lstStyle>
          <a:p>
            <a:fld id="{C8B9E28E-D49B-4E72-98D1-718762D00C98}" type="datetimeFigureOut">
              <a:rPr lang="es-CO" smtClean="0"/>
              <a:t>18/03/2024</a:t>
            </a:fld>
            <a:endParaRPr lang="es-CO"/>
          </a:p>
        </p:txBody>
      </p:sp>
      <p:sp>
        <p:nvSpPr>
          <p:cNvPr id="5" name="Footer Placeholder 4"/>
          <p:cNvSpPr>
            <a:spLocks noGrp="1"/>
          </p:cNvSpPr>
          <p:nvPr>
            <p:ph type="ftr" sz="quarter" idx="3"/>
          </p:nvPr>
        </p:nvSpPr>
        <p:spPr>
          <a:xfrm>
            <a:off x="2862253" y="10009784"/>
            <a:ext cx="2916258" cy="574987"/>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102539" y="10009784"/>
            <a:ext cx="1944172" cy="574987"/>
          </a:xfrm>
          <a:prstGeom prst="rect">
            <a:avLst/>
          </a:prstGeom>
        </p:spPr>
        <p:txBody>
          <a:bodyPr vert="horz" lIns="91440" tIns="45720" rIns="91440" bIns="45720" rtlCol="0" anchor="ctr"/>
          <a:lstStyle>
            <a:lvl1pPr algn="r">
              <a:defRPr sz="1134">
                <a:solidFill>
                  <a:schemeClr val="tx1">
                    <a:tint val="75000"/>
                  </a:schemeClr>
                </a:solidFill>
              </a:defRPr>
            </a:lvl1pPr>
          </a:lstStyle>
          <a:p>
            <a:fld id="{42E24FAC-ED01-4A02-8CE0-131C77FDEC87}" type="slidenum">
              <a:rPr lang="es-CO" smtClean="0"/>
              <a:t>‹Nº›</a:t>
            </a:fld>
            <a:endParaRPr lang="es-CO"/>
          </a:p>
        </p:txBody>
      </p:sp>
    </p:spTree>
    <p:extLst>
      <p:ext uri="{BB962C8B-B14F-4D97-AF65-F5344CB8AC3E}">
        <p14:creationId xmlns:p14="http://schemas.microsoft.com/office/powerpoint/2010/main" val="36363166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864108"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27" indent="-216027" algn="l" defTabSz="864108"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81" indent="-216027" algn="l" defTabSz="864108"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135" indent="-216027" algn="l" defTabSz="864108"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18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243"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297"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351"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405"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459" indent="-216027" algn="l" defTabSz="864108"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108" rtl="0" eaLnBrk="1" latinLnBrk="0" hangingPunct="1">
        <a:defRPr sz="1701" kern="1200">
          <a:solidFill>
            <a:schemeClr val="tx1"/>
          </a:solidFill>
          <a:latin typeface="+mn-lt"/>
          <a:ea typeface="+mn-ea"/>
          <a:cs typeface="+mn-cs"/>
        </a:defRPr>
      </a:lvl1pPr>
      <a:lvl2pPr marL="432054" algn="l" defTabSz="864108" rtl="0" eaLnBrk="1" latinLnBrk="0" hangingPunct="1">
        <a:defRPr sz="1701" kern="1200">
          <a:solidFill>
            <a:schemeClr val="tx1"/>
          </a:solidFill>
          <a:latin typeface="+mn-lt"/>
          <a:ea typeface="+mn-ea"/>
          <a:cs typeface="+mn-cs"/>
        </a:defRPr>
      </a:lvl2pPr>
      <a:lvl3pPr marL="864108" algn="l" defTabSz="864108" rtl="0" eaLnBrk="1" latinLnBrk="0" hangingPunct="1">
        <a:defRPr sz="1701" kern="1200">
          <a:solidFill>
            <a:schemeClr val="tx1"/>
          </a:solidFill>
          <a:latin typeface="+mn-lt"/>
          <a:ea typeface="+mn-ea"/>
          <a:cs typeface="+mn-cs"/>
        </a:defRPr>
      </a:lvl3pPr>
      <a:lvl4pPr marL="1296162" algn="l" defTabSz="864108" rtl="0" eaLnBrk="1" latinLnBrk="0" hangingPunct="1">
        <a:defRPr sz="1701" kern="1200">
          <a:solidFill>
            <a:schemeClr val="tx1"/>
          </a:solidFill>
          <a:latin typeface="+mn-lt"/>
          <a:ea typeface="+mn-ea"/>
          <a:cs typeface="+mn-cs"/>
        </a:defRPr>
      </a:lvl4pPr>
      <a:lvl5pPr marL="1728216" algn="l" defTabSz="864108" rtl="0" eaLnBrk="1" latinLnBrk="0" hangingPunct="1">
        <a:defRPr sz="1701" kern="1200">
          <a:solidFill>
            <a:schemeClr val="tx1"/>
          </a:solidFill>
          <a:latin typeface="+mn-lt"/>
          <a:ea typeface="+mn-ea"/>
          <a:cs typeface="+mn-cs"/>
        </a:defRPr>
      </a:lvl5pPr>
      <a:lvl6pPr marL="2160270" algn="l" defTabSz="864108" rtl="0" eaLnBrk="1" latinLnBrk="0" hangingPunct="1">
        <a:defRPr sz="1701" kern="1200">
          <a:solidFill>
            <a:schemeClr val="tx1"/>
          </a:solidFill>
          <a:latin typeface="+mn-lt"/>
          <a:ea typeface="+mn-ea"/>
          <a:cs typeface="+mn-cs"/>
        </a:defRPr>
      </a:lvl6pPr>
      <a:lvl7pPr marL="2592324" algn="l" defTabSz="864108" rtl="0" eaLnBrk="1" latinLnBrk="0" hangingPunct="1">
        <a:defRPr sz="1701" kern="1200">
          <a:solidFill>
            <a:schemeClr val="tx1"/>
          </a:solidFill>
          <a:latin typeface="+mn-lt"/>
          <a:ea typeface="+mn-ea"/>
          <a:cs typeface="+mn-cs"/>
        </a:defRPr>
      </a:lvl7pPr>
      <a:lvl8pPr marL="3024378" algn="l" defTabSz="864108" rtl="0" eaLnBrk="1" latinLnBrk="0" hangingPunct="1">
        <a:defRPr sz="1701" kern="1200">
          <a:solidFill>
            <a:schemeClr val="tx1"/>
          </a:solidFill>
          <a:latin typeface="+mn-lt"/>
          <a:ea typeface="+mn-ea"/>
          <a:cs typeface="+mn-cs"/>
        </a:defRPr>
      </a:lvl8pPr>
      <a:lvl9pPr marL="3456432" algn="l" defTabSz="864108"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a:extLst>
              <a:ext uri="{FF2B5EF4-FFF2-40B4-BE49-F238E27FC236}">
                <a16:creationId xmlns:a16="http://schemas.microsoft.com/office/drawing/2014/main" id="{CF617763-4B96-97A9-473A-6C1E51635457}"/>
              </a:ext>
            </a:extLst>
          </p:cNvPr>
          <p:cNvGrpSpPr/>
          <p:nvPr/>
        </p:nvGrpSpPr>
        <p:grpSpPr>
          <a:xfrm>
            <a:off x="-6013" y="180182"/>
            <a:ext cx="8652788" cy="10802421"/>
            <a:chOff x="-12025" y="0"/>
            <a:chExt cx="8652788" cy="10802421"/>
          </a:xfrm>
        </p:grpSpPr>
        <p:pic>
          <p:nvPicPr>
            <p:cNvPr id="2" name="Imagen 1">
              <a:extLst>
                <a:ext uri="{FF2B5EF4-FFF2-40B4-BE49-F238E27FC236}">
                  <a16:creationId xmlns:a16="http://schemas.microsoft.com/office/drawing/2014/main" id="{4971B848-4C07-F3A4-928F-69B4710B2F1F}"/>
                </a:ext>
              </a:extLst>
            </p:cNvPr>
            <p:cNvPicPr>
              <a:picLocks noChangeAspect="1"/>
            </p:cNvPicPr>
            <p:nvPr/>
          </p:nvPicPr>
          <p:blipFill rotWithShape="1">
            <a:blip r:embed="rId2">
              <a:extLst>
                <a:ext uri="{28A0092B-C50C-407E-A947-70E740481C1C}">
                  <a14:useLocalDpi xmlns:a14="http://schemas.microsoft.com/office/drawing/2010/main" val="0"/>
                </a:ext>
              </a:extLst>
            </a:blip>
            <a:srcRect b="9205"/>
            <a:stretch/>
          </p:blipFill>
          <p:spPr>
            <a:xfrm>
              <a:off x="-12025" y="0"/>
              <a:ext cx="8652788" cy="10802421"/>
            </a:xfrm>
            <a:prstGeom prst="rect">
              <a:avLst/>
            </a:prstGeom>
          </p:spPr>
        </p:pic>
        <p:sp>
          <p:nvSpPr>
            <p:cNvPr id="5" name="Rectángulo 4">
              <a:extLst>
                <a:ext uri="{FF2B5EF4-FFF2-40B4-BE49-F238E27FC236}">
                  <a16:creationId xmlns:a16="http://schemas.microsoft.com/office/drawing/2014/main" id="{12B6377E-6056-2038-4482-3C15E1365EB1}"/>
                </a:ext>
              </a:extLst>
            </p:cNvPr>
            <p:cNvSpPr/>
            <p:nvPr/>
          </p:nvSpPr>
          <p:spPr>
            <a:xfrm>
              <a:off x="537832" y="1723641"/>
              <a:ext cx="6996841" cy="398955"/>
            </a:xfrm>
            <a:prstGeom prst="rect">
              <a:avLst/>
            </a:prstGeom>
            <a:solidFill>
              <a:srgbClr val="FFFFFF"/>
            </a:solidFill>
          </p:spPr>
          <p:txBody>
            <a:bodyPr wrap="square" anchor="ctr">
              <a:spAutoFit/>
            </a:bodyPr>
            <a:lstStyle/>
            <a:p>
              <a:pPr>
                <a:lnSpc>
                  <a:spcPts val="2254"/>
                </a:lnSpc>
                <a:spcBef>
                  <a:spcPts val="75"/>
                </a:spcBef>
              </a:pPr>
              <a:r>
                <a:rPr lang="es-CO" sz="2800" b="1" dirty="0">
                  <a:solidFill>
                    <a:srgbClr val="1D4080"/>
                  </a:solidFill>
                  <a:latin typeface="Itau Display Pro" panose="020B0503020204020204" pitchFamily="34" charset="0"/>
                  <a:ea typeface="Times New Roman"/>
                  <a:cs typeface="Itau Display Pro" panose="020B0503020204020204" pitchFamily="34" charset="0"/>
                </a:rPr>
                <a:t>Pulso Económico de la Semana</a:t>
              </a:r>
            </a:p>
          </p:txBody>
        </p:sp>
        <p:sp>
          <p:nvSpPr>
            <p:cNvPr id="6" name="13 CuadroTexto">
              <a:extLst>
                <a:ext uri="{FF2B5EF4-FFF2-40B4-BE49-F238E27FC236}">
                  <a16:creationId xmlns:a16="http://schemas.microsoft.com/office/drawing/2014/main" id="{ACF11118-FC02-BF9D-58B7-F2991A8ABB67}"/>
                </a:ext>
              </a:extLst>
            </p:cNvPr>
            <p:cNvSpPr txBox="1"/>
            <p:nvPr/>
          </p:nvSpPr>
          <p:spPr>
            <a:xfrm>
              <a:off x="537833" y="5112310"/>
              <a:ext cx="3755996" cy="3357522"/>
            </a:xfrm>
            <a:prstGeom prst="rect">
              <a:avLst/>
            </a:prstGeom>
            <a:solidFill>
              <a:srgbClr val="FFFFFF"/>
            </a:solidFill>
          </p:spPr>
          <p:txBody>
            <a:bodyPr wrap="square" rtlCol="0">
              <a:spAutoFit/>
            </a:bodyPr>
            <a:lst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pPr algn="just">
                <a:lnSpc>
                  <a:spcPct val="107000"/>
                </a:lnSpc>
                <a:spcAft>
                  <a:spcPts val="800"/>
                </a:spcAft>
                <a:tabLst>
                  <a:tab pos="-270510" algn="l"/>
                </a:tabLst>
              </a:pPr>
              <a:r>
                <a:rPr lang="es-ES" sz="1150" b="1" dirty="0">
                  <a:solidFill>
                    <a:srgbClr val="808080"/>
                  </a:solidFill>
                  <a:highlight>
                    <a:srgbClr val="FFFFFF"/>
                  </a:highlight>
                  <a:latin typeface="Itau Display Pro" panose="020B0503020204020204" pitchFamily="34" charset="0"/>
                  <a:ea typeface="Calibri" panose="020F0502020204030204" pitchFamily="34" charset="0"/>
                  <a:cs typeface="Itau Display Pro" panose="020B0503020204020204" pitchFamily="34" charset="0"/>
                </a:rPr>
                <a:t>El miércoles, FED realizará su reunión para tomar decisión de política monetaria. </a:t>
              </a:r>
              <a:r>
                <a:rPr lang="es-ES" sz="1100" dirty="0">
                  <a:solidFill>
                    <a:srgbClr val="808080"/>
                  </a:solidFill>
                  <a:latin typeface="Itau Display Pro" panose="020B0503020204020204" pitchFamily="34" charset="0"/>
                  <a:cs typeface="Itau Display Pro" panose="020B0503020204020204" pitchFamily="34" charset="0"/>
                </a:rPr>
                <a:t>En enero, la Fed siguió manteniendo la tasa de interés en el rango de 5,25% a 5,50% por voto unánime. Por otro lado, Powell, en su pronunciamiento  indicó que los miembros no están esperando que la inflación llegue al objetivo del 2% para sentirse cómodos y empezar el ciclo de recortes. Para el mes de febrero la inflación subyacente se situó en el 0,36% mensual, en línea con nuestras expectativas del 0,37%. El IPC subyacente anual bajó al 3,8% (enero 3,9%). La inflación general varió al 0,44% levemente por debajo de nuestra previsión del 0,47%, cediendo al 3,2% interanual (3,4% enero). </a:t>
              </a:r>
              <a:r>
                <a:rPr lang="es-ES" sz="1100" b="1" dirty="0">
                  <a:solidFill>
                    <a:srgbClr val="ED7D31"/>
                  </a:solidFill>
                  <a:latin typeface="Itau Display Pro" panose="020B0503020204020204" pitchFamily="34" charset="0"/>
                  <a:cs typeface="Itau Display Pro" panose="020B0503020204020204" pitchFamily="34" charset="0"/>
                </a:rPr>
                <a:t>Mientras que la actividad ha mostrado cierta moderación, los datos de IPC e IPP Siguen mostrando tracción. Es posible que la FED siga esperando más tiempo para iniciar con el ciclo de recortes, una vez que la inflación empiece a tener una convergencia sostenible hacia el objetivo del 2,0%. Prevemos que el ciclo de recortes inicie en el mes de junio, y un total de 3 recortes en 2024.</a:t>
              </a:r>
              <a:endParaRPr lang="es-ES" sz="1150" b="1" dirty="0">
                <a:solidFill>
                  <a:srgbClr val="ED7D31"/>
                </a:solidFill>
                <a:highlight>
                  <a:srgbClr val="FFFFFF"/>
                </a:highlight>
                <a:latin typeface="Itau Display Pro" panose="020B0503020204020204" pitchFamily="34" charset="0"/>
                <a:cs typeface="Itau Display Pro" panose="020B0503020204020204" pitchFamily="34" charset="0"/>
              </a:endParaRPr>
            </a:p>
          </p:txBody>
        </p:sp>
        <p:sp>
          <p:nvSpPr>
            <p:cNvPr id="7" name="13 CuadroTexto">
              <a:extLst>
                <a:ext uri="{FF2B5EF4-FFF2-40B4-BE49-F238E27FC236}">
                  <a16:creationId xmlns:a16="http://schemas.microsoft.com/office/drawing/2014/main" id="{1B20B4C9-680C-FB0D-1DEB-4679A7BFF88F}"/>
                </a:ext>
              </a:extLst>
            </p:cNvPr>
            <p:cNvSpPr txBox="1"/>
            <p:nvPr/>
          </p:nvSpPr>
          <p:spPr>
            <a:xfrm>
              <a:off x="4421365" y="5113541"/>
              <a:ext cx="3707918" cy="3488327"/>
            </a:xfrm>
            <a:prstGeom prst="rect">
              <a:avLst/>
            </a:prstGeom>
            <a:solidFill>
              <a:srgbClr val="FFFFFF"/>
            </a:solidFill>
          </p:spPr>
          <p:txBody>
            <a:bodyPr wrap="square" rtlCol="0">
              <a:spAutoFit/>
            </a:bodyPr>
            <a:lst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pPr algn="just">
                <a:lnSpc>
                  <a:spcPct val="107000"/>
                </a:lnSpc>
                <a:spcAft>
                  <a:spcPts val="800"/>
                </a:spcAft>
              </a:pPr>
              <a:r>
                <a:rPr lang="es-ES" sz="1150" b="1" dirty="0">
                  <a:solidFill>
                    <a:srgbClr val="808080"/>
                  </a:solidFill>
                  <a:latin typeface="Itau Display Pro" panose="020B0503020204020204" pitchFamily="34" charset="0"/>
                  <a:cs typeface="Itau Display Pro" panose="020B0503020204020204" pitchFamily="34" charset="0"/>
                </a:rPr>
                <a:t>El viernes se llevará acabo la reunión del Banco de la República. </a:t>
              </a:r>
              <a:r>
                <a:rPr lang="es-ES" sz="1150" dirty="0">
                  <a:solidFill>
                    <a:srgbClr val="808080"/>
                  </a:solidFill>
                  <a:latin typeface="Itau Display Pro" panose="020B0503020204020204" pitchFamily="34" charset="0"/>
                  <a:cs typeface="Itau Display Pro" panose="020B0503020204020204" pitchFamily="34" charset="0"/>
                </a:rPr>
                <a:t>En enero, en una decisión dividida por 5-2, el BanRep continuó el ciclo de relajación con un recorte de tasas de 25 puntos básicos, hasta el 12,75%. En febrero, la inflación general anual cayó al 7,74% (desde el 8,35% de enero), mientras que la inflación subyacente bajó del 8,01% al 7,59% (10,60% máximo en abril del año pasado). El Ministro de Hacienda, Bonilla, se mostró partidario de un recorte mayor, de 50 puntos básicos, y espera que la tasa al final del año se sitúe en torno al 8% (lo que implica una aceleración del tamaño de los recortes de tasas). </a:t>
              </a:r>
              <a:r>
                <a:rPr lang="es-ES" sz="1150" b="1" dirty="0">
                  <a:solidFill>
                    <a:srgbClr val="ED7D31"/>
                  </a:solidFill>
                  <a:latin typeface="Itau Display Pro" panose="020B0503020204020204" pitchFamily="34" charset="0"/>
                  <a:cs typeface="Itau Display Pro" panose="020B0503020204020204" pitchFamily="34" charset="0"/>
                </a:rPr>
                <a:t>Aunque el Banco de la República ha mantenido un enfoque prudente en su ciclo de relajación, con dos recortes consecutivos de las tasas de 25pbs, las recientes declaraciones de la Junta abren la puerta a acelerar el ritmo de los recortes. Creemos que la Junta recortará 50 pbs en la próxima reunión de política monetaria. Las minutas de la reunión se publicarán el 1 de abril.</a:t>
              </a:r>
              <a:endParaRPr lang="es-CO" sz="1150" dirty="0">
                <a:solidFill>
                  <a:srgbClr val="000000"/>
                </a:solidFill>
                <a:latin typeface="Itau Display Pro" panose="020B0503020204020204" pitchFamily="34" charset="0"/>
                <a:ea typeface="Calibri" panose="020F0502020204030204" pitchFamily="34" charset="0"/>
                <a:cs typeface="Itau Display Pro" panose="020B0503020204020204" pitchFamily="34" charset="0"/>
              </a:endParaRPr>
            </a:p>
          </p:txBody>
        </p:sp>
        <p:sp>
          <p:nvSpPr>
            <p:cNvPr id="8" name="Rectángulo 7">
              <a:extLst>
                <a:ext uri="{FF2B5EF4-FFF2-40B4-BE49-F238E27FC236}">
                  <a16:creationId xmlns:a16="http://schemas.microsoft.com/office/drawing/2014/main" id="{67F2FA5F-CFC8-6A2F-19A1-78D91A040D1D}"/>
                </a:ext>
              </a:extLst>
            </p:cNvPr>
            <p:cNvSpPr/>
            <p:nvPr/>
          </p:nvSpPr>
          <p:spPr>
            <a:xfrm>
              <a:off x="537832" y="4451702"/>
              <a:ext cx="3755997" cy="538481"/>
            </a:xfrm>
            <a:prstGeom prst="rect">
              <a:avLst/>
            </a:prstGeom>
            <a:solidFill>
              <a:srgbClr val="FFFFFF"/>
            </a:solidFill>
          </p:spPr>
          <p:txBody>
            <a:bodyPr wrap="square">
              <a:spAutoFit/>
            </a:bodyPr>
            <a:lstStyle/>
            <a:p>
              <a:pPr>
                <a:lnSpc>
                  <a:spcPct val="107000"/>
                </a:lnSpc>
                <a:spcAft>
                  <a:spcPts val="800"/>
                </a:spcAft>
                <a:tabLst>
                  <a:tab pos="-270510" algn="l"/>
                </a:tabLst>
              </a:pPr>
              <a:r>
                <a:rPr lang="es-ES" sz="1400" b="1" dirty="0">
                  <a:solidFill>
                    <a:srgbClr val="1D4080"/>
                  </a:solidFill>
                  <a:latin typeface="Itau Display Pro" panose="020B0503020204020204" pitchFamily="34" charset="0"/>
                  <a:ea typeface="Calibri" panose="020F0502020204030204" pitchFamily="34" charset="0"/>
                  <a:cs typeface="Itau Display Pro" panose="020B0503020204020204" pitchFamily="34" charset="0"/>
                </a:rPr>
                <a:t>Estados Unidos: Reunión de la FED para decisión de política monetaria. (20 de marzo)</a:t>
              </a:r>
            </a:p>
          </p:txBody>
        </p:sp>
        <p:sp>
          <p:nvSpPr>
            <p:cNvPr id="9" name="Rectángulo 8">
              <a:extLst>
                <a:ext uri="{FF2B5EF4-FFF2-40B4-BE49-F238E27FC236}">
                  <a16:creationId xmlns:a16="http://schemas.microsoft.com/office/drawing/2014/main" id="{3BB7D946-E448-1596-3140-00FCF2E93FD0}"/>
                </a:ext>
              </a:extLst>
            </p:cNvPr>
            <p:cNvSpPr/>
            <p:nvPr/>
          </p:nvSpPr>
          <p:spPr>
            <a:xfrm>
              <a:off x="4421364" y="4451702"/>
              <a:ext cx="3707918" cy="538481"/>
            </a:xfrm>
            <a:prstGeom prst="rect">
              <a:avLst/>
            </a:prstGeom>
            <a:solidFill>
              <a:srgbClr val="FFFFFF"/>
            </a:solidFill>
          </p:spPr>
          <p:txBody>
            <a:bodyPr wrap="square">
              <a:spAutoFit/>
            </a:bodyPr>
            <a:lstStyle/>
            <a:p>
              <a:pPr>
                <a:lnSpc>
                  <a:spcPct val="107000"/>
                </a:lnSpc>
                <a:spcAft>
                  <a:spcPts val="800"/>
                </a:spcAft>
                <a:tabLst>
                  <a:tab pos="-270510" algn="l"/>
                </a:tabLst>
              </a:pPr>
              <a:r>
                <a:rPr lang="es-ES" sz="1400" b="1" dirty="0">
                  <a:solidFill>
                    <a:srgbClr val="1D4080"/>
                  </a:solidFill>
                  <a:latin typeface="Itau Display Pro" panose="020B0503020204020204" pitchFamily="34" charset="0"/>
                  <a:ea typeface="Calibri" panose="020F0502020204030204" pitchFamily="34" charset="0"/>
                  <a:cs typeface="Itau Display Pro" panose="020B0503020204020204" pitchFamily="34" charset="0"/>
                </a:rPr>
                <a:t>Colombia: BanRep tendrá la segunda reunión para decisión de tasa.  (22 de marzo)</a:t>
              </a:r>
              <a:endParaRPr lang="es-CO" sz="1400" dirty="0">
                <a:solidFill>
                  <a:srgbClr val="1D4080"/>
                </a:solidFill>
                <a:latin typeface="Itau Display Pro" panose="020B0503020204020204" pitchFamily="34" charset="0"/>
                <a:ea typeface="Calibri" panose="020F0502020204030204" pitchFamily="34" charset="0"/>
                <a:cs typeface="Itau Display Pro" panose="020B0503020204020204" pitchFamily="34" charset="0"/>
              </a:endParaRPr>
            </a:p>
          </p:txBody>
        </p:sp>
        <p:sp>
          <p:nvSpPr>
            <p:cNvPr id="12" name="Rectángulo: esquinas redondeadas 11">
              <a:extLst>
                <a:ext uri="{FF2B5EF4-FFF2-40B4-BE49-F238E27FC236}">
                  <a16:creationId xmlns:a16="http://schemas.microsoft.com/office/drawing/2014/main" id="{9650EEEB-52C7-AF46-2A8C-C0434F4AF2B8}"/>
                </a:ext>
              </a:extLst>
            </p:cNvPr>
            <p:cNvSpPr/>
            <p:nvPr/>
          </p:nvSpPr>
          <p:spPr>
            <a:xfrm>
              <a:off x="606451" y="2077721"/>
              <a:ext cx="7371903" cy="2180295"/>
            </a:xfrm>
            <a:prstGeom prst="roundRect">
              <a:avLst/>
            </a:prstGeom>
            <a:solidFill>
              <a:srgbClr val="FFFFFF">
                <a:lumMod val="95000"/>
              </a:srgbClr>
            </a:solidFill>
            <a:ln w="3175" cap="flat" cmpd="sng" algn="ctr">
              <a:noFill/>
              <a:prstDash val="solid"/>
            </a:ln>
            <a:effectLst/>
          </p:spPr>
          <p:txBody>
            <a:bodyPr rtlCol="0" anchor="ctr"/>
            <a:lstStyle/>
            <a:p>
              <a:pPr marL="342900" indent="-342900" algn="just">
                <a:lnSpc>
                  <a:spcPct val="115000"/>
                </a:lnSpc>
                <a:spcAft>
                  <a:spcPts val="600"/>
                </a:spcAft>
                <a:buClr>
                  <a:srgbClr val="FF7800"/>
                </a:buClr>
                <a:buSzPts val="700"/>
                <a:buFont typeface="Wingdings 3" panose="05040102010807070707" pitchFamily="18" charset="2"/>
                <a:buChar char=""/>
                <a:defRPr/>
              </a:pPr>
              <a:endParaRPr lang="es-ES" sz="900" b="1" kern="0" dirty="0">
                <a:solidFill>
                  <a:srgbClr val="FFFFFF">
                    <a:lumMod val="50000"/>
                  </a:srgbClr>
                </a:solidFill>
                <a:latin typeface="Itau Display Pro" panose="020B0503020204020204" pitchFamily="34" charset="0"/>
                <a:ea typeface="Calibri" panose="020F0502020204030204" pitchFamily="34" charset="0"/>
                <a:cs typeface="Itau Display Pro" panose="020B0503020204020204" pitchFamily="34" charset="0"/>
              </a:endParaRPr>
            </a:p>
            <a:p>
              <a:pPr marL="342900" indent="-342900" algn="just">
                <a:lnSpc>
                  <a:spcPct val="115000"/>
                </a:lnSpc>
                <a:spcAft>
                  <a:spcPts val="600"/>
                </a:spcAft>
                <a:buClr>
                  <a:srgbClr val="FF7800"/>
                </a:buClr>
                <a:buSzPts val="700"/>
                <a:buFont typeface="Wingdings 3" panose="05040102010807070707" pitchFamily="18" charset="2"/>
                <a:buChar char=""/>
                <a:defRPr/>
              </a:pPr>
              <a:r>
                <a:rPr lang="es-ES" sz="900" b="1" kern="0" dirty="0">
                  <a:solidFill>
                    <a:srgbClr val="FFFFFF">
                      <a:lumMod val="50000"/>
                    </a:srgbClr>
                  </a:solidFill>
                  <a:latin typeface="Itau Display Pro" panose="020B0503020204020204" pitchFamily="34" charset="0"/>
                  <a:ea typeface="Calibri" panose="020F0502020204030204" pitchFamily="34" charset="0"/>
                  <a:cs typeface="Itau Display Pro" panose="020B0503020204020204" pitchFamily="34" charset="0"/>
                </a:rPr>
                <a:t>Colombia: </a:t>
              </a:r>
              <a:r>
                <a:rPr lang="es-ES" sz="900" kern="0" dirty="0">
                  <a:solidFill>
                    <a:srgbClr val="FFFFFF">
                      <a:lumMod val="50000"/>
                    </a:srgbClr>
                  </a:solidFill>
                  <a:latin typeface="Itau Display Pro" panose="020B0503020204020204" pitchFamily="34" charset="0"/>
                  <a:ea typeface="Calibri" panose="020F0502020204030204" pitchFamily="34" charset="0"/>
                  <a:cs typeface="Itau Display Pro" panose="020B0503020204020204" pitchFamily="34" charset="0"/>
                </a:rPr>
                <a:t>El lunes se publicará la balanza comercial de enero. En diciembre, el déficit comercial fue de USD $546 millones. Como resultado, el déficit comercial alcanzó los USD $9.900 millones en 2023, reduciéndose desde el déficit de USD  $14.500 millones registrado en 2022. Para enero, esperamos un déficit comercial de USD $900 millones, ya que el carbón siguió arrastrando las exportaciones, pero contrarrestado por la caída de las importaciones. Además, se publicará el ISE de enero. En diciembre, el ISE cayó un 0,2% de noviembre a diciembre (SA), por debajo del aumento del +0,9% registrado en noviembre, lo que se tradujo en una leve subida interanual del 0,1%. Para enero, esperamos una contracción interanual del 0,3%. </a:t>
              </a:r>
            </a:p>
            <a:p>
              <a:pPr marL="342900" indent="-342900" algn="just">
                <a:lnSpc>
                  <a:spcPct val="115000"/>
                </a:lnSpc>
                <a:spcAft>
                  <a:spcPts val="600"/>
                </a:spcAft>
                <a:buClr>
                  <a:srgbClr val="FF7800"/>
                </a:buClr>
                <a:buSzPts val="700"/>
                <a:buFont typeface="Wingdings 3" panose="05040102010807070707" pitchFamily="18" charset="2"/>
                <a:buChar char=""/>
                <a:defRPr/>
              </a:pPr>
              <a:r>
                <a:rPr lang="es-ES" sz="900" kern="0" dirty="0">
                  <a:solidFill>
                    <a:srgbClr val="FFFFFF">
                      <a:lumMod val="50000"/>
                    </a:srgbClr>
                  </a:solidFill>
                  <a:latin typeface="Itau Display Pro" panose="020B0503020204020204" pitchFamily="34" charset="0"/>
                  <a:ea typeface="Calibri" panose="020F0502020204030204" pitchFamily="34" charset="0"/>
                  <a:cs typeface="Itau Display Pro" panose="020B0503020204020204" pitchFamily="34" charset="0"/>
                </a:rPr>
                <a:t>El martes se publicará la confianza empresarial de febrero. Según la encuesta de Fedesarrollo, la confianza del comercio minorista (0=neutral) cayó secuencialmente a +14,5% en enero. La caída está relacionada con una evaluación menos favorable de las condiciones económicas actuales, pero parcialmente contrarrestada por unas mejores expectativas para el próximo semestre. Mientras tanto, la confianza industrial aumentó en el margen, volviendo a terreno positivo hasta el +0,2%, dada la caída de los niveles de los inventarios y las mejores expectativas de producción para el próximo trimestre. En un contexto de debilidad de la actividad económica, tasas de interés elevadas e inflación todavía elevada, es probable que la confianza de las empresas siga siendo limitada. </a:t>
              </a:r>
            </a:p>
            <a:p>
              <a:pPr marL="342900" indent="-342900" algn="just">
                <a:lnSpc>
                  <a:spcPct val="115000"/>
                </a:lnSpc>
                <a:spcAft>
                  <a:spcPts val="600"/>
                </a:spcAft>
                <a:buClr>
                  <a:srgbClr val="FF7800"/>
                </a:buClr>
                <a:buSzPts val="700"/>
                <a:buFont typeface="Wingdings 3" panose="05040102010807070707" pitchFamily="18" charset="2"/>
                <a:buChar char=""/>
                <a:defRPr/>
              </a:pPr>
              <a:endParaRPr lang="es-ES" sz="900" kern="0" dirty="0">
                <a:solidFill>
                  <a:srgbClr val="FFFFFF">
                    <a:lumMod val="50000"/>
                  </a:srgbClr>
                </a:solidFill>
                <a:latin typeface="Itau Display Pro" panose="020B0503020204020204" pitchFamily="34" charset="0"/>
                <a:ea typeface="Calibri" panose="020F0502020204030204" pitchFamily="34" charset="0"/>
                <a:cs typeface="Itau Display Pro" panose="020B0503020204020204" pitchFamily="34" charset="0"/>
              </a:endParaRPr>
            </a:p>
          </p:txBody>
        </p:sp>
      </p:grpSp>
      <p:pic>
        <p:nvPicPr>
          <p:cNvPr id="17" name="Imagen 16" descr="Imagen que contiene Gráfico&#10;&#10;Descripción generada automáticamente">
            <a:extLst>
              <a:ext uri="{FF2B5EF4-FFF2-40B4-BE49-F238E27FC236}">
                <a16:creationId xmlns:a16="http://schemas.microsoft.com/office/drawing/2014/main" id="{BE639D65-3D1A-6FD8-8C6B-5BC84F3B8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283" y="3132772"/>
            <a:ext cx="488462" cy="2084755"/>
          </a:xfrm>
          <a:prstGeom prst="rect">
            <a:avLst/>
          </a:prstGeom>
        </p:spPr>
      </p:pic>
      <p:sp>
        <p:nvSpPr>
          <p:cNvPr id="4" name="CuadroTexto 3">
            <a:extLst>
              <a:ext uri="{FF2B5EF4-FFF2-40B4-BE49-F238E27FC236}">
                <a16:creationId xmlns:a16="http://schemas.microsoft.com/office/drawing/2014/main" id="{7FEDCC37-B88E-7FF6-39BC-F4A48B8F247B}"/>
              </a:ext>
            </a:extLst>
          </p:cNvPr>
          <p:cNvSpPr txBox="1"/>
          <p:nvPr/>
        </p:nvSpPr>
        <p:spPr>
          <a:xfrm>
            <a:off x="758010" y="1336972"/>
            <a:ext cx="2735044" cy="261610"/>
          </a:xfrm>
          <a:prstGeom prst="rect">
            <a:avLst/>
          </a:prstGeom>
          <a:noFill/>
        </p:spPr>
        <p:txBody>
          <a:bodyPr wrap="none" rtlCol="0">
            <a:spAutoFit/>
          </a:bodyPr>
          <a:lstStyle/>
          <a:p>
            <a:r>
              <a:rPr lang="es-CO" sz="1100" dirty="0">
                <a:solidFill>
                  <a:prstClr val="white"/>
                </a:solidFill>
                <a:latin typeface="Itau Display Pro" panose="020B0503020204020204" pitchFamily="34" charset="0"/>
                <a:cs typeface="Itau Display Pro" panose="020B0503020204020204" pitchFamily="34" charset="0"/>
              </a:rPr>
              <a:t>Análisis económico y Estrategia de mercado</a:t>
            </a:r>
          </a:p>
        </p:txBody>
      </p:sp>
      <p:sp>
        <p:nvSpPr>
          <p:cNvPr id="3" name="Marcador de fecha 2">
            <a:extLst>
              <a:ext uri="{FF2B5EF4-FFF2-40B4-BE49-F238E27FC236}">
                <a16:creationId xmlns:a16="http://schemas.microsoft.com/office/drawing/2014/main" id="{935AC857-54A8-469D-8B22-D240ECC79925}"/>
              </a:ext>
            </a:extLst>
          </p:cNvPr>
          <p:cNvSpPr>
            <a:spLocks noGrp="1"/>
          </p:cNvSpPr>
          <p:nvPr>
            <p:ph type="dt" sz="half" idx="10"/>
          </p:nvPr>
        </p:nvSpPr>
        <p:spPr>
          <a:xfrm>
            <a:off x="758010" y="425863"/>
            <a:ext cx="2546530" cy="201154"/>
          </a:xfrm>
        </p:spPr>
        <p:txBody>
          <a:bodyPr/>
          <a:lstStyle/>
          <a:p>
            <a:pPr defTabSz="457200"/>
            <a:fld id="{DEAC45E2-8BE3-4A40-9CFD-F08DE7C2D825}" type="datetime2">
              <a:rPr lang="es-CO" sz="1100">
                <a:solidFill>
                  <a:prstClr val="white"/>
                </a:solidFill>
                <a:latin typeface="Itau Text Pro" panose="020B0503020204020203" pitchFamily="34" charset="0"/>
                <a:cs typeface="Itau Text Pro" panose="020B0503020204020203" pitchFamily="34" charset="0"/>
              </a:rPr>
              <a:pPr defTabSz="457200"/>
              <a:t>lunes, 18 de marzo de 2024</a:t>
            </a:fld>
            <a:endParaRPr lang="es-CO" sz="1100" dirty="0">
              <a:solidFill>
                <a:prstClr val="white"/>
              </a:solidFill>
              <a:latin typeface="Itau Text Pro" panose="020B0503020204020203" pitchFamily="34" charset="0"/>
              <a:cs typeface="Itau Text Pro" panose="020B0503020204020203" pitchFamily="34" charset="0"/>
            </a:endParaRPr>
          </a:p>
        </p:txBody>
      </p:sp>
      <p:pic>
        <p:nvPicPr>
          <p:cNvPr id="19" name="Imagen 18">
            <a:extLst>
              <a:ext uri="{FF2B5EF4-FFF2-40B4-BE49-F238E27FC236}">
                <a16:creationId xmlns:a16="http://schemas.microsoft.com/office/drawing/2014/main" id="{F5C817A1-B188-449C-828D-AB1F327180D9}"/>
              </a:ext>
            </a:extLst>
          </p:cNvPr>
          <p:cNvPicPr>
            <a:picLocks noChangeAspect="1"/>
          </p:cNvPicPr>
          <p:nvPr/>
        </p:nvPicPr>
        <p:blipFill>
          <a:blip r:embed="rId4"/>
          <a:stretch>
            <a:fillRect/>
          </a:stretch>
        </p:blipFill>
        <p:spPr>
          <a:xfrm>
            <a:off x="864234" y="8822955"/>
            <a:ext cx="2886447" cy="1993054"/>
          </a:xfrm>
          <a:prstGeom prst="rect">
            <a:avLst/>
          </a:prstGeom>
        </p:spPr>
      </p:pic>
      <p:pic>
        <p:nvPicPr>
          <p:cNvPr id="15" name="Imagen 14">
            <a:extLst>
              <a:ext uri="{FF2B5EF4-FFF2-40B4-BE49-F238E27FC236}">
                <a16:creationId xmlns:a16="http://schemas.microsoft.com/office/drawing/2014/main" id="{6FC91568-2FA3-4489-B8DB-2DD9268B8DBE}"/>
              </a:ext>
            </a:extLst>
          </p:cNvPr>
          <p:cNvPicPr>
            <a:picLocks noChangeAspect="1"/>
          </p:cNvPicPr>
          <p:nvPr/>
        </p:nvPicPr>
        <p:blipFill rotWithShape="1">
          <a:blip r:embed="rId5"/>
          <a:srcRect l="6359" t="4398" r="3204" b="4875"/>
          <a:stretch/>
        </p:blipFill>
        <p:spPr>
          <a:xfrm>
            <a:off x="4890082" y="8782050"/>
            <a:ext cx="2886448" cy="1993055"/>
          </a:xfrm>
          <a:prstGeom prst="rect">
            <a:avLst/>
          </a:prstGeom>
        </p:spPr>
      </p:pic>
    </p:spTree>
    <p:extLst>
      <p:ext uri="{BB962C8B-B14F-4D97-AF65-F5344CB8AC3E}">
        <p14:creationId xmlns:p14="http://schemas.microsoft.com/office/powerpoint/2010/main" val="352161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3 CuadroTexto">
            <a:extLst>
              <a:ext uri="{FF2B5EF4-FFF2-40B4-BE49-F238E27FC236}">
                <a16:creationId xmlns:a16="http://schemas.microsoft.com/office/drawing/2014/main" id="{80E941F6-ACBD-45E5-A5E1-B88F6EA836B4}"/>
              </a:ext>
            </a:extLst>
          </p:cNvPr>
          <p:cNvSpPr txBox="1"/>
          <p:nvPr/>
        </p:nvSpPr>
        <p:spPr>
          <a:xfrm>
            <a:off x="794469" y="2845270"/>
            <a:ext cx="3998571" cy="6863417"/>
          </a:xfrm>
          <a:prstGeom prst="rect">
            <a:avLst/>
          </a:prstGeom>
          <a:solidFill>
            <a:schemeClr val="bg1"/>
          </a:solidFill>
        </p:spPr>
        <p:txBody>
          <a:bodyPr wrap="square" rtlCol="0">
            <a:spAutoFit/>
          </a:bodyPr>
          <a:lstStyle>
            <a:defPPr>
              <a:defRPr lang="es-CO"/>
            </a:defPPr>
            <a:lvl1pPr marL="171450" indent="-171450" defTabSz="1019007">
              <a:buClr>
                <a:schemeClr val="accent5"/>
              </a:buClr>
              <a:buSzPct val="130000"/>
              <a:buFont typeface="Arial" panose="020B0604020202020204" pitchFamily="34" charset="0"/>
              <a:buChar char="•"/>
              <a:defRPr sz="1200">
                <a:solidFill>
                  <a:schemeClr val="bg1">
                    <a:lumMod val="50000"/>
                  </a:schemeClr>
                </a:solidFill>
                <a:latin typeface="Itau Display" panose="020B0503020204020204" pitchFamily="34" charset="0"/>
                <a:cs typeface="Itau Display" panose="020B0503020204020204" pitchFamily="34" charset="0"/>
              </a:defRPr>
            </a:lvl1pPr>
            <a:lvl2pPr marL="509504" defTabSz="1019007">
              <a:defRPr sz="2000"/>
            </a:lvl2pPr>
            <a:lvl3pPr marL="1019007" defTabSz="1019007">
              <a:defRPr sz="2000"/>
            </a:lvl3pPr>
            <a:lvl4pPr marL="1528511" defTabSz="1019007">
              <a:defRPr sz="2000"/>
            </a:lvl4pPr>
            <a:lvl5pPr marL="2038015" defTabSz="1019007">
              <a:defRPr sz="2000"/>
            </a:lvl5pPr>
            <a:lvl6pPr marL="2547518" defTabSz="1019007">
              <a:defRPr sz="2000"/>
            </a:lvl6pPr>
            <a:lvl7pPr marL="3057022" defTabSz="1019007">
              <a:defRPr sz="2000"/>
            </a:lvl7pPr>
            <a:lvl8pPr marL="3566526" defTabSz="1019007">
              <a:defRPr sz="2000"/>
            </a:lvl8pPr>
            <a:lvl9pPr marL="4076029" defTabSz="1019007">
              <a:defRPr sz="2000"/>
            </a:lvl9pPr>
          </a:lstStyle>
          <a:p>
            <a:pPr>
              <a:buSzPct val="145000"/>
            </a:pPr>
            <a:r>
              <a:rPr lang="es-ES" sz="1400" dirty="0">
                <a:solidFill>
                  <a:srgbClr val="868686"/>
                </a:solidFill>
                <a:latin typeface="Itau Display Pro" panose="020B0503020204020204" pitchFamily="34" charset="0"/>
                <a:cs typeface="Itau Display Pro" panose="020B0503020204020204" pitchFamily="34" charset="0"/>
              </a:rPr>
              <a:t>Para el peso colombiano vimos una semana que estuvo en línea con el comportamiento bajista que esperábamos y probando niveles claves abajo de los $3.900. Este sesgo bajista sigue predominando en nuestra expectativa de la mano de la fuerza de las materias primas y del apetito por riesgo hacia la región liderada por el peso mexicano. </a:t>
            </a:r>
          </a:p>
          <a:p>
            <a:pPr>
              <a:buSzPct val="145000"/>
            </a:pPr>
            <a:endParaRPr lang="es-ES" sz="1400" dirty="0">
              <a:solidFill>
                <a:srgbClr val="868686"/>
              </a:solidFill>
              <a:latin typeface="Itau Display Pro" panose="020B0503020204020204" pitchFamily="34" charset="0"/>
              <a:cs typeface="Itau Display Pro" panose="020B0503020204020204" pitchFamily="34" charset="0"/>
            </a:endParaRPr>
          </a:p>
          <a:p>
            <a:pPr>
              <a:buSzPct val="145000"/>
            </a:pPr>
            <a:r>
              <a:rPr lang="es-ES" sz="1400" dirty="0">
                <a:solidFill>
                  <a:srgbClr val="868686"/>
                </a:solidFill>
                <a:latin typeface="Itau Display Pro" panose="020B0503020204020204" pitchFamily="34" charset="0"/>
                <a:cs typeface="Itau Display Pro" panose="020B0503020204020204" pitchFamily="34" charset="0"/>
              </a:rPr>
              <a:t>Esta semana tendremos dos eventos relevantes para el peso colombiano con la Reunión de la Reserva federal y la Reunión del Banco de la República. Recientemente las noticias locales apuntarían a una reducción de tasas de 50pbs o más y que aún estarían enmarcadas en un inicio lento de reducción permitiendo un impacto no significativo en el diferencial de tasas  y en la sensibilidad alcista del peso colombiano a dicha brecha.</a:t>
            </a:r>
          </a:p>
          <a:p>
            <a:pPr>
              <a:buSzPct val="145000"/>
            </a:pPr>
            <a:endParaRPr lang="es-ES" sz="1400" dirty="0">
              <a:solidFill>
                <a:srgbClr val="868686"/>
              </a:solidFill>
              <a:latin typeface="Itau Display Pro" panose="020B0503020204020204" pitchFamily="34" charset="0"/>
              <a:cs typeface="Itau Display Pro" panose="020B0503020204020204" pitchFamily="34" charset="0"/>
            </a:endParaRPr>
          </a:p>
          <a:p>
            <a:pPr>
              <a:buSzPct val="145000"/>
            </a:pPr>
            <a:r>
              <a:rPr lang="es-ES" sz="1400" dirty="0">
                <a:solidFill>
                  <a:srgbClr val="868686"/>
                </a:solidFill>
                <a:latin typeface="Itau Display Pro" panose="020B0503020204020204" pitchFamily="34" charset="0"/>
                <a:cs typeface="Itau Display Pro" panose="020B0503020204020204" pitchFamily="34" charset="0"/>
              </a:rPr>
              <a:t> En el ámbito externo las noticias siguen confirmando un inicio menos apresurado de lo esperado lo que da soporte al DXY. Esta mezcla nos dejaría con un peso colombiano que se mantendría fuerte y en donde esperamos que buscando niveles cercanos a los $3.800 se ejecuten estrategias de acumulación. Esperamos un rango entre los $3.830 - $3.930</a:t>
            </a:r>
            <a:r>
              <a:rPr lang="es-ES" sz="2000" dirty="0"/>
              <a:t>.</a:t>
            </a:r>
          </a:p>
          <a:p>
            <a:pPr>
              <a:buSzPct val="145000"/>
            </a:pPr>
            <a:endParaRPr lang="es-ES" sz="1400" dirty="0">
              <a:solidFill>
                <a:srgbClr val="868686"/>
              </a:solidFill>
              <a:latin typeface="Itau Display Pro" panose="020B0503020204020204" pitchFamily="34" charset="0"/>
              <a:cs typeface="Itau Display Pro" panose="020B0503020204020204" pitchFamily="34" charset="0"/>
            </a:endParaRPr>
          </a:p>
          <a:p>
            <a:pPr>
              <a:buSzPct val="145000"/>
            </a:pPr>
            <a:r>
              <a:rPr lang="es-ES" sz="1400" b="1" dirty="0">
                <a:solidFill>
                  <a:srgbClr val="868686"/>
                </a:solidFill>
                <a:latin typeface="Itau Display Pro" panose="020B0503020204020204" pitchFamily="34" charset="0"/>
                <a:cs typeface="Itau Display Pro" panose="020B0503020204020204" pitchFamily="34" charset="0"/>
              </a:rPr>
              <a:t>Niveles para la semana</a:t>
            </a:r>
            <a:r>
              <a:rPr lang="es-ES" sz="1400" dirty="0">
                <a:solidFill>
                  <a:srgbClr val="868686"/>
                </a:solidFill>
                <a:latin typeface="Itau Display Pro" panose="020B0503020204020204" pitchFamily="34" charset="0"/>
                <a:cs typeface="Itau Display Pro" panose="020B0503020204020204" pitchFamily="34" charset="0"/>
              </a:rPr>
              <a:t>: Soportes: $3.853 $3.830, $3.803 Resistencias: $3.904, $3.930, $3.950.</a:t>
            </a:r>
          </a:p>
        </p:txBody>
      </p:sp>
      <p:sp>
        <p:nvSpPr>
          <p:cNvPr id="13" name="Rectángulo 12">
            <a:extLst>
              <a:ext uri="{FF2B5EF4-FFF2-40B4-BE49-F238E27FC236}">
                <a16:creationId xmlns:a16="http://schemas.microsoft.com/office/drawing/2014/main" id="{0004F30E-C586-475E-A5D6-7E3783547ABF}"/>
              </a:ext>
            </a:extLst>
          </p:cNvPr>
          <p:cNvSpPr/>
          <p:nvPr/>
        </p:nvSpPr>
        <p:spPr>
          <a:xfrm>
            <a:off x="794469" y="1367433"/>
            <a:ext cx="4318000" cy="391902"/>
          </a:xfrm>
          <a:prstGeom prst="rect">
            <a:avLst/>
          </a:prstGeom>
        </p:spPr>
        <p:txBody>
          <a:bodyPr>
            <a:spAutoFit/>
          </a:bodyPr>
          <a:lstStyle/>
          <a:p>
            <a:pPr defTabSz="1110728">
              <a:lnSpc>
                <a:spcPts val="2100"/>
              </a:lnSpc>
              <a:spcBef>
                <a:spcPts val="70"/>
              </a:spcBef>
            </a:pPr>
            <a:r>
              <a:rPr lang="es-ES_tradnl" sz="2800" b="1" dirty="0">
                <a:solidFill>
                  <a:srgbClr val="FF7800"/>
                </a:solidFill>
                <a:latin typeface="Itau Display Pro" panose="020B0503020204020204" pitchFamily="34" charset="0"/>
                <a:ea typeface="Times New Roman"/>
                <a:cs typeface="Itau Display Pro" panose="020B0503020204020204" pitchFamily="34" charset="0"/>
              </a:rPr>
              <a:t>Divisas</a:t>
            </a:r>
            <a:endParaRPr lang="es-CO" sz="2800" b="1" dirty="0">
              <a:solidFill>
                <a:srgbClr val="FF7800"/>
              </a:solidFill>
              <a:latin typeface="Itau Display Pro" panose="020B0503020204020204" pitchFamily="34" charset="0"/>
              <a:ea typeface="Times New Roman"/>
              <a:cs typeface="Itau Display Pro" panose="020B0503020204020204" pitchFamily="34" charset="0"/>
            </a:endParaRPr>
          </a:p>
        </p:txBody>
      </p:sp>
      <p:sp>
        <p:nvSpPr>
          <p:cNvPr id="14" name="Rectángulo 13">
            <a:extLst>
              <a:ext uri="{FF2B5EF4-FFF2-40B4-BE49-F238E27FC236}">
                <a16:creationId xmlns:a16="http://schemas.microsoft.com/office/drawing/2014/main" id="{7668B835-7789-48AD-80BE-B4B0C14096E9}"/>
              </a:ext>
            </a:extLst>
          </p:cNvPr>
          <p:cNvSpPr/>
          <p:nvPr/>
        </p:nvSpPr>
        <p:spPr>
          <a:xfrm>
            <a:off x="794469" y="1854674"/>
            <a:ext cx="4318000" cy="925894"/>
          </a:xfrm>
          <a:prstGeom prst="rect">
            <a:avLst/>
          </a:prstGeom>
        </p:spPr>
        <p:txBody>
          <a:bodyPr>
            <a:spAutoFit/>
          </a:bodyPr>
          <a:lstStyle/>
          <a:p>
            <a:pPr defTabSz="1110728">
              <a:lnSpc>
                <a:spcPts val="2100"/>
              </a:lnSpc>
              <a:spcBef>
                <a:spcPts val="70"/>
              </a:spcBef>
            </a:pPr>
            <a:r>
              <a:rPr lang="es-ES" sz="2400" b="1" dirty="0">
                <a:solidFill>
                  <a:srgbClr val="1D4080"/>
                </a:solidFill>
                <a:latin typeface="Itau Display Pro" panose="020B0503020204020204" pitchFamily="34" charset="0"/>
                <a:cs typeface="Itau Display Pro" panose="020B0503020204020204" pitchFamily="34" charset="0"/>
              </a:rPr>
              <a:t>Peso colombiano</a:t>
            </a:r>
            <a:endParaRPr lang="es-CO" sz="2400" b="1" dirty="0">
              <a:solidFill>
                <a:srgbClr val="1D4080"/>
              </a:solidFill>
              <a:latin typeface="Itau Display Pro" panose="020B0503020204020204" pitchFamily="34" charset="0"/>
              <a:cs typeface="Itau Display Pro" panose="020B0503020204020204" pitchFamily="34" charset="0"/>
            </a:endParaRPr>
          </a:p>
          <a:p>
            <a:pPr defTabSz="1110728">
              <a:lnSpc>
                <a:spcPts val="2100"/>
              </a:lnSpc>
              <a:spcBef>
                <a:spcPts val="70"/>
              </a:spcBef>
            </a:pPr>
            <a:endParaRPr lang="es-ES" sz="2000" b="1" dirty="0">
              <a:solidFill>
                <a:schemeClr val="tx1">
                  <a:lumMod val="65000"/>
                  <a:lumOff val="35000"/>
                </a:schemeClr>
              </a:solidFill>
              <a:latin typeface="Itau Display Pro" panose="020B0503020204020204" pitchFamily="34" charset="0"/>
              <a:cs typeface="Itau Display Pro" panose="020B0503020204020204" pitchFamily="34" charset="0"/>
            </a:endParaRPr>
          </a:p>
          <a:p>
            <a:pPr defTabSz="1110728">
              <a:lnSpc>
                <a:spcPts val="2100"/>
              </a:lnSpc>
              <a:spcBef>
                <a:spcPts val="70"/>
              </a:spcBef>
            </a:pPr>
            <a:r>
              <a:rPr lang="es-ES" sz="2000" b="1">
                <a:solidFill>
                  <a:schemeClr val="tx1">
                    <a:lumMod val="65000"/>
                    <a:lumOff val="35000"/>
                  </a:schemeClr>
                </a:solidFill>
                <a:latin typeface="Itau Display Pro" panose="020B0503020204020204" pitchFamily="34" charset="0"/>
                <a:cs typeface="Itau Display Pro" panose="020B0503020204020204" pitchFamily="34" charset="0"/>
              </a:rPr>
              <a:t>Eventos relevantes</a:t>
            </a:r>
            <a:endParaRPr lang="es-ES" sz="2000" b="1" dirty="0">
              <a:solidFill>
                <a:schemeClr val="tx1">
                  <a:lumMod val="65000"/>
                  <a:lumOff val="35000"/>
                </a:schemeClr>
              </a:solidFill>
              <a:latin typeface="Itau Display Pro" panose="020B0503020204020204" pitchFamily="34" charset="0"/>
              <a:cs typeface="Itau Display Pro" panose="020B0503020204020204" pitchFamily="34" charset="0"/>
            </a:endParaRPr>
          </a:p>
        </p:txBody>
      </p:sp>
      <p:sp>
        <p:nvSpPr>
          <p:cNvPr id="5" name="Rectángulo 4">
            <a:extLst>
              <a:ext uri="{FF2B5EF4-FFF2-40B4-BE49-F238E27FC236}">
                <a16:creationId xmlns:a16="http://schemas.microsoft.com/office/drawing/2014/main" id="{C83F01CC-D3D0-4FD0-B0CD-4C554D321B77}"/>
              </a:ext>
            </a:extLst>
          </p:cNvPr>
          <p:cNvSpPr/>
          <p:nvPr/>
        </p:nvSpPr>
        <p:spPr>
          <a:xfrm>
            <a:off x="478203" y="536430"/>
            <a:ext cx="6996841" cy="398955"/>
          </a:xfrm>
          <a:prstGeom prst="rect">
            <a:avLst/>
          </a:prstGeom>
          <a:solidFill>
            <a:srgbClr val="FFFFFF"/>
          </a:solidFill>
        </p:spPr>
        <p:txBody>
          <a:bodyPr wrap="square" anchor="ctr">
            <a:spAutoFit/>
          </a:bodyPr>
          <a:lstStyle/>
          <a:p>
            <a:pPr defTabSz="1110728">
              <a:lnSpc>
                <a:spcPts val="2254"/>
              </a:lnSpc>
              <a:spcBef>
                <a:spcPts val="75"/>
              </a:spcBef>
            </a:pPr>
            <a:r>
              <a:rPr lang="es-CO" sz="2800" b="1" dirty="0">
                <a:solidFill>
                  <a:srgbClr val="1D4080"/>
                </a:solidFill>
                <a:latin typeface="Itau Display Pro" panose="020B0503020204020204" pitchFamily="34" charset="0"/>
                <a:ea typeface="Times New Roman"/>
                <a:cs typeface="Itau Display Pro" panose="020B0503020204020204" pitchFamily="34" charset="0"/>
              </a:rPr>
              <a:t>Perspectiva semanal de Estrategia</a:t>
            </a:r>
          </a:p>
        </p:txBody>
      </p:sp>
    </p:spTree>
    <p:extLst>
      <p:ext uri="{BB962C8B-B14F-4D97-AF65-F5344CB8AC3E}">
        <p14:creationId xmlns:p14="http://schemas.microsoft.com/office/powerpoint/2010/main" val="164377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33C15EE-BE5C-4CD8-B75B-A7F87D0EE1B7}"/>
              </a:ext>
            </a:extLst>
          </p:cNvPr>
          <p:cNvSpPr/>
          <p:nvPr/>
        </p:nvSpPr>
        <p:spPr>
          <a:xfrm>
            <a:off x="694965" y="399467"/>
            <a:ext cx="4318000" cy="391902"/>
          </a:xfrm>
          <a:prstGeom prst="rect">
            <a:avLst/>
          </a:prstGeom>
        </p:spPr>
        <p:txBody>
          <a:bodyPr>
            <a:spAutoFit/>
          </a:bodyPr>
          <a:lstStyle/>
          <a:p>
            <a:pPr defTabSz="1110728">
              <a:lnSpc>
                <a:spcPts val="2100"/>
              </a:lnSpc>
              <a:spcBef>
                <a:spcPts val="70"/>
              </a:spcBef>
            </a:pPr>
            <a:r>
              <a:rPr lang="es-ES_tradnl" sz="2800" b="1" dirty="0">
                <a:solidFill>
                  <a:srgbClr val="FF7800"/>
                </a:solidFill>
                <a:latin typeface="Itau Display Pro" panose="020B0503020204020204" pitchFamily="34" charset="0"/>
                <a:ea typeface="Times New Roman"/>
                <a:cs typeface="Itau Display Pro" panose="020B0503020204020204" pitchFamily="34" charset="0"/>
              </a:rPr>
              <a:t>Renta variable</a:t>
            </a:r>
            <a:endParaRPr lang="es-CO" sz="2800" b="1" dirty="0">
              <a:solidFill>
                <a:srgbClr val="FF7800"/>
              </a:solidFill>
              <a:latin typeface="Itau Display Pro" panose="020B0503020204020204" pitchFamily="34" charset="0"/>
              <a:ea typeface="Times New Roman"/>
              <a:cs typeface="Itau Display Pro" panose="020B0503020204020204" pitchFamily="34" charset="0"/>
            </a:endParaRPr>
          </a:p>
        </p:txBody>
      </p:sp>
      <p:sp>
        <p:nvSpPr>
          <p:cNvPr id="12" name="Rectángulo 11">
            <a:extLst>
              <a:ext uri="{FF2B5EF4-FFF2-40B4-BE49-F238E27FC236}">
                <a16:creationId xmlns:a16="http://schemas.microsoft.com/office/drawing/2014/main" id="{1840BD97-7C9A-4EB7-940A-0BFAAAF40916}"/>
              </a:ext>
            </a:extLst>
          </p:cNvPr>
          <p:cNvSpPr/>
          <p:nvPr/>
        </p:nvSpPr>
        <p:spPr>
          <a:xfrm>
            <a:off x="694965" y="886708"/>
            <a:ext cx="4318000" cy="925894"/>
          </a:xfrm>
          <a:prstGeom prst="rect">
            <a:avLst/>
          </a:prstGeom>
        </p:spPr>
        <p:txBody>
          <a:bodyPr>
            <a:spAutoFit/>
          </a:bodyPr>
          <a:lstStyle/>
          <a:p>
            <a:pPr defTabSz="1110728">
              <a:lnSpc>
                <a:spcPts val="2100"/>
              </a:lnSpc>
              <a:spcBef>
                <a:spcPts val="70"/>
              </a:spcBef>
            </a:pPr>
            <a:r>
              <a:rPr lang="es-ES" sz="2400" b="1" dirty="0">
                <a:solidFill>
                  <a:srgbClr val="1D4080"/>
                </a:solidFill>
                <a:latin typeface="Itau Display Pro" panose="020B0503020204020204" pitchFamily="34" charset="0"/>
                <a:cs typeface="Itau Display Pro" panose="020B0503020204020204" pitchFamily="34" charset="0"/>
              </a:rPr>
              <a:t>Internacional</a:t>
            </a:r>
            <a:endParaRPr lang="es-CO" sz="2400" b="1" dirty="0">
              <a:solidFill>
                <a:srgbClr val="1D4080"/>
              </a:solidFill>
              <a:latin typeface="Itau Display Pro" panose="020B0503020204020204" pitchFamily="34" charset="0"/>
              <a:cs typeface="Itau Display Pro" panose="020B0503020204020204" pitchFamily="34" charset="0"/>
            </a:endParaRPr>
          </a:p>
          <a:p>
            <a:pPr defTabSz="1110728">
              <a:lnSpc>
                <a:spcPts val="2100"/>
              </a:lnSpc>
              <a:spcBef>
                <a:spcPts val="70"/>
              </a:spcBef>
            </a:pPr>
            <a:endParaRPr lang="es-ES" sz="2000" b="1" dirty="0">
              <a:solidFill>
                <a:schemeClr val="tx1">
                  <a:lumMod val="65000"/>
                  <a:lumOff val="35000"/>
                </a:schemeClr>
              </a:solidFill>
              <a:latin typeface="Itau Display Pro" panose="020B0503020204020204" pitchFamily="34" charset="0"/>
              <a:cs typeface="Itau Display Pro" panose="020B0503020204020204" pitchFamily="34" charset="0"/>
            </a:endParaRPr>
          </a:p>
          <a:p>
            <a:pPr defTabSz="1110728">
              <a:lnSpc>
                <a:spcPts val="2100"/>
              </a:lnSpc>
              <a:spcBef>
                <a:spcPts val="70"/>
              </a:spcBef>
            </a:pPr>
            <a:r>
              <a:rPr lang="es-ES" sz="2000" b="1" dirty="0">
                <a:solidFill>
                  <a:schemeClr val="tx1">
                    <a:lumMod val="65000"/>
                    <a:lumOff val="35000"/>
                  </a:schemeClr>
                </a:solidFill>
                <a:latin typeface="Itau Display Pro" panose="020B0503020204020204" pitchFamily="34" charset="0"/>
                <a:cs typeface="Itau Display Pro" panose="020B0503020204020204" pitchFamily="34" charset="0"/>
              </a:rPr>
              <a:t>FED</a:t>
            </a:r>
          </a:p>
        </p:txBody>
      </p:sp>
      <p:sp>
        <p:nvSpPr>
          <p:cNvPr id="13" name="Rectángulo 12">
            <a:extLst>
              <a:ext uri="{FF2B5EF4-FFF2-40B4-BE49-F238E27FC236}">
                <a16:creationId xmlns:a16="http://schemas.microsoft.com/office/drawing/2014/main" id="{C6328448-D276-4B2D-89E0-1825AAEE40B0}"/>
              </a:ext>
            </a:extLst>
          </p:cNvPr>
          <p:cNvSpPr/>
          <p:nvPr/>
        </p:nvSpPr>
        <p:spPr>
          <a:xfrm>
            <a:off x="4489460" y="867270"/>
            <a:ext cx="4318000" cy="925894"/>
          </a:xfrm>
          <a:prstGeom prst="rect">
            <a:avLst/>
          </a:prstGeom>
        </p:spPr>
        <p:txBody>
          <a:bodyPr>
            <a:spAutoFit/>
          </a:bodyPr>
          <a:lstStyle/>
          <a:p>
            <a:pPr defTabSz="1110728">
              <a:lnSpc>
                <a:spcPts val="2100"/>
              </a:lnSpc>
              <a:spcBef>
                <a:spcPts val="70"/>
              </a:spcBef>
              <a:defRPr/>
            </a:pPr>
            <a:r>
              <a:rPr lang="es-ES" sz="2400" b="1" dirty="0">
                <a:solidFill>
                  <a:srgbClr val="1D4080"/>
                </a:solidFill>
                <a:latin typeface="Itau Display Pro" panose="020B0503020204020204" pitchFamily="34" charset="0"/>
                <a:ea typeface="Times New Roman"/>
                <a:cs typeface="Itau Display Pro" panose="020B0503020204020204" pitchFamily="34" charset="0"/>
              </a:rPr>
              <a:t>Local</a:t>
            </a:r>
            <a:endParaRPr lang="es-CO" sz="2400" b="1" dirty="0">
              <a:solidFill>
                <a:srgbClr val="1D4080"/>
              </a:solidFill>
              <a:latin typeface="Itau Display Pro" panose="020B0503020204020204" pitchFamily="34" charset="0"/>
              <a:ea typeface="Times New Roman"/>
              <a:cs typeface="Itau Display Pro" panose="020B0503020204020204" pitchFamily="34" charset="0"/>
            </a:endParaRPr>
          </a:p>
          <a:p>
            <a:pPr defTabSz="1110728">
              <a:lnSpc>
                <a:spcPts val="2100"/>
              </a:lnSpc>
              <a:spcBef>
                <a:spcPts val="70"/>
              </a:spcBef>
              <a:defRPr/>
            </a:pPr>
            <a:endParaRPr lang="es-ES" sz="2000" b="1" dirty="0">
              <a:solidFill>
                <a:srgbClr val="5F6062"/>
              </a:solidFill>
              <a:latin typeface="Itau Display Pro" panose="020B0503020204020204" pitchFamily="34" charset="0"/>
              <a:cs typeface="Itau Display Pro" panose="020B0503020204020204" pitchFamily="34" charset="0"/>
            </a:endParaRPr>
          </a:p>
          <a:p>
            <a:pPr defTabSz="1110728">
              <a:lnSpc>
                <a:spcPts val="2100"/>
              </a:lnSpc>
              <a:spcBef>
                <a:spcPts val="70"/>
              </a:spcBef>
              <a:defRPr/>
            </a:pPr>
            <a:r>
              <a:rPr lang="es-ES" sz="2000" b="1" dirty="0">
                <a:solidFill>
                  <a:srgbClr val="5F6062"/>
                </a:solidFill>
                <a:latin typeface="Itau Display Pro" panose="020B0503020204020204" pitchFamily="34" charset="0"/>
                <a:cs typeface="Itau Display Pro" panose="020B0503020204020204" pitchFamily="34" charset="0"/>
              </a:rPr>
              <a:t>Protagonista</a:t>
            </a:r>
          </a:p>
        </p:txBody>
      </p:sp>
      <p:sp>
        <p:nvSpPr>
          <p:cNvPr id="14" name="13 CuadroTexto">
            <a:extLst>
              <a:ext uri="{FF2B5EF4-FFF2-40B4-BE49-F238E27FC236}">
                <a16:creationId xmlns:a16="http://schemas.microsoft.com/office/drawing/2014/main" id="{672EBCAD-7633-415B-A706-71329452ECAD}"/>
              </a:ext>
            </a:extLst>
          </p:cNvPr>
          <p:cNvSpPr txBox="1"/>
          <p:nvPr/>
        </p:nvSpPr>
        <p:spPr>
          <a:xfrm>
            <a:off x="694965" y="2051461"/>
            <a:ext cx="3600000" cy="5262979"/>
          </a:xfrm>
          <a:prstGeom prst="rect">
            <a:avLst/>
          </a:prstGeom>
          <a:solidFill>
            <a:srgbClr val="FFFFFF"/>
          </a:solidFill>
        </p:spPr>
        <p:txBody>
          <a:bodyPr wrap="square" rtlCol="0">
            <a:spAutoFit/>
          </a:bodyPr>
          <a:lst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La semana comienza con noticias positivas principalmente en el sector tecnológico con acercamientos entre compañías como Apple y Google para incorporar temas de inteligencia artificial en </a:t>
            </a:r>
            <a:r>
              <a:rPr lang="es-ES" sz="1400" dirty="0" err="1">
                <a:solidFill>
                  <a:srgbClr val="868686"/>
                </a:solidFill>
                <a:latin typeface="Itau Display Pro" panose="020B0503020204020204" pitchFamily="34" charset="0"/>
                <a:cs typeface="Itau Display Pro" panose="020B0503020204020204" pitchFamily="34" charset="0"/>
              </a:rPr>
              <a:t>Iphone</a:t>
            </a:r>
            <a:r>
              <a:rPr lang="es-ES" sz="1400" dirty="0">
                <a:solidFill>
                  <a:srgbClr val="868686"/>
                </a:solidFill>
                <a:latin typeface="Itau Display Pro" panose="020B0503020204020204" pitchFamily="34" charset="0"/>
                <a:cs typeface="Itau Display Pro" panose="020B0503020204020204" pitchFamily="34" charset="0"/>
              </a:rPr>
              <a:t>, lo que mantiene los ánimos de las acciones del sector con optimismo en las primeras operaciones del día.</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Sin embargo, la clave estará en la decisión de política monetaria de la Reserva Federal, donde probablemente el mercado no espera sorpresas en tasa, pero si cambios en las proyecciones económicas.</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Esta semana recomendamos la exposición al ETF de sector tecnológico de manera táctica, buscando recoger las correcciones de los últimos días. Aun así, el ambiente estará liderado por las decisiones de Bancos Centrales que condicionará los movimientos de mercado.</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p:txBody>
      </p:sp>
      <p:sp>
        <p:nvSpPr>
          <p:cNvPr id="15" name="13 CuadroTexto">
            <a:extLst>
              <a:ext uri="{FF2B5EF4-FFF2-40B4-BE49-F238E27FC236}">
                <a16:creationId xmlns:a16="http://schemas.microsoft.com/office/drawing/2014/main" id="{00CE1234-CF56-4D51-9C6F-F66F193F4208}"/>
              </a:ext>
            </a:extLst>
          </p:cNvPr>
          <p:cNvSpPr txBox="1"/>
          <p:nvPr/>
        </p:nvSpPr>
        <p:spPr>
          <a:xfrm>
            <a:off x="4489460" y="2051461"/>
            <a:ext cx="3600000" cy="7632859"/>
          </a:xfrm>
          <a:prstGeom prst="rect">
            <a:avLst/>
          </a:prstGeom>
          <a:solidFill>
            <a:srgbClr val="FFFFFF"/>
          </a:solidFill>
        </p:spPr>
        <p:txBody>
          <a:bodyPr wrap="square" rtlCol="0">
            <a:spAutoFit/>
          </a:bodyPr>
          <a:lst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El mercado de acciones ha sido el protagonista del 2024, con valorizaciones cercanas al 8,0% en lo corrido del año. El </a:t>
            </a:r>
            <a:r>
              <a:rPr lang="es-ES" sz="1400" dirty="0" err="1">
                <a:solidFill>
                  <a:srgbClr val="868686"/>
                </a:solidFill>
                <a:latin typeface="Itau Display Pro" panose="020B0503020204020204" pitchFamily="34" charset="0"/>
                <a:cs typeface="Itau Display Pro" panose="020B0503020204020204" pitchFamily="34" charset="0"/>
              </a:rPr>
              <a:t>Colcap</a:t>
            </a:r>
            <a:r>
              <a:rPr lang="es-ES" sz="1400" dirty="0">
                <a:solidFill>
                  <a:srgbClr val="868686"/>
                </a:solidFill>
                <a:latin typeface="Itau Display Pro" panose="020B0503020204020204" pitchFamily="34" charset="0"/>
                <a:cs typeface="Itau Display Pro" panose="020B0503020204020204" pitchFamily="34" charset="0"/>
              </a:rPr>
              <a:t> ha sido el ganador de los índices de la región, luego de un 2023 con unos descuentos exagerados en las acciones locales y como lo mencionábamos iniciando el año, seguimos manteniendo la fe en un mercado que ofrece rentabilidades atractivas, en un escenario de recorte de tasas, así como unas rentabilidades más acotadas en la renta fija. </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En este contexto, nuestro portafolio recomendado que incluye compañías como </a:t>
            </a:r>
            <a:r>
              <a:rPr lang="es-ES" sz="1400" dirty="0" err="1">
                <a:solidFill>
                  <a:srgbClr val="868686"/>
                </a:solidFill>
                <a:latin typeface="Itau Display Pro" panose="020B0503020204020204" pitchFamily="34" charset="0"/>
                <a:cs typeface="Itau Display Pro" panose="020B0503020204020204" pitchFamily="34" charset="0"/>
              </a:rPr>
              <a:t>Cemargos</a:t>
            </a:r>
            <a:r>
              <a:rPr lang="es-ES" sz="1400" dirty="0">
                <a:solidFill>
                  <a:srgbClr val="868686"/>
                </a:solidFill>
                <a:latin typeface="Itau Display Pro" panose="020B0503020204020204" pitchFamily="34" charset="0"/>
                <a:cs typeface="Itau Display Pro" panose="020B0503020204020204" pitchFamily="34" charset="0"/>
              </a:rPr>
              <a:t>, GEB y Bancolombia, han sobresalido frente al desempeño del </a:t>
            </a:r>
            <a:r>
              <a:rPr lang="es-ES" sz="1400" dirty="0" err="1">
                <a:solidFill>
                  <a:srgbClr val="868686"/>
                </a:solidFill>
                <a:latin typeface="Itau Display Pro" panose="020B0503020204020204" pitchFamily="34" charset="0"/>
                <a:cs typeface="Itau Display Pro" panose="020B0503020204020204" pitchFamily="34" charset="0"/>
              </a:rPr>
              <a:t>Colcap</a:t>
            </a:r>
            <a:r>
              <a:rPr lang="es-ES" sz="1400" dirty="0">
                <a:solidFill>
                  <a:srgbClr val="868686"/>
                </a:solidFill>
                <a:latin typeface="Itau Display Pro" panose="020B0503020204020204" pitchFamily="34" charset="0"/>
                <a:cs typeface="Itau Display Pro" panose="020B0503020204020204" pitchFamily="34" charset="0"/>
              </a:rPr>
              <a:t>, donde además incluíamos el ETF del sector tecnológico en EE.UU y de Japón, con el fin de incorporar parte del positivismo del ambiente internacional.  </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La acción de Ecopetrol se recupera luego de haber rebotado sobre niveles cercanos a los $2.000 y como estrategia táctica dio fruto para tomar de utilidad cerca de los $2.250 - $2.300. </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rgbClr val="868686"/>
                </a:solidFill>
                <a:latin typeface="Itau Display Pro" panose="020B0503020204020204" pitchFamily="34" charset="0"/>
                <a:cs typeface="Itau Display Pro" panose="020B0503020204020204" pitchFamily="34" charset="0"/>
              </a:rPr>
              <a:t>Esperamos una semana volátil para las acciones locales, a la espera de la dinámica de decisiones de política monetaria en EE.UU y a nivel local.</a:t>
            </a:r>
          </a:p>
          <a:p>
            <a:pPr marL="171450" indent="-171450">
              <a:buClr>
                <a:schemeClr val="accent5"/>
              </a:buClr>
              <a:buSzPct val="145000"/>
              <a:buFont typeface="Arial" panose="020B0604020202020204" pitchFamily="34" charset="0"/>
              <a:buChar char="•"/>
            </a:pPr>
            <a:endParaRPr lang="es-ES" sz="1400" dirty="0">
              <a:solidFill>
                <a:srgbClr val="868686"/>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b="1" dirty="0">
                <a:solidFill>
                  <a:srgbClr val="868686"/>
                </a:solidFill>
                <a:latin typeface="Itau Display Pro" panose="020B0503020204020204" pitchFamily="34" charset="0"/>
                <a:cs typeface="Itau Display Pro" panose="020B0503020204020204" pitchFamily="34" charset="0"/>
              </a:rPr>
              <a:t>Niveles Colcap</a:t>
            </a:r>
            <a:r>
              <a:rPr lang="es-ES" sz="1400" dirty="0">
                <a:solidFill>
                  <a:srgbClr val="868686"/>
                </a:solidFill>
                <a:latin typeface="Itau Display Pro" panose="020B0503020204020204" pitchFamily="34" charset="0"/>
                <a:cs typeface="Itau Display Pro" panose="020B0503020204020204" pitchFamily="34" charset="0"/>
              </a:rPr>
              <a:t>: Resistencia: 1.320 puntos, Soporte: 1.250 puntos. </a:t>
            </a:r>
          </a:p>
        </p:txBody>
      </p:sp>
    </p:spTree>
    <p:extLst>
      <p:ext uri="{BB962C8B-B14F-4D97-AF65-F5344CB8AC3E}">
        <p14:creationId xmlns:p14="http://schemas.microsoft.com/office/powerpoint/2010/main" val="120526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13 CuadroTexto">
            <a:extLst>
              <a:ext uri="{FF2B5EF4-FFF2-40B4-BE49-F238E27FC236}">
                <a16:creationId xmlns:a16="http://schemas.microsoft.com/office/drawing/2014/main" id="{89116F12-1F37-46E4-B862-BC423730BF01}"/>
              </a:ext>
            </a:extLst>
          </p:cNvPr>
          <p:cNvSpPr txBox="1"/>
          <p:nvPr/>
        </p:nvSpPr>
        <p:spPr>
          <a:xfrm>
            <a:off x="694965" y="2053938"/>
            <a:ext cx="3600000" cy="3970318"/>
          </a:xfrm>
          <a:prstGeom prst="rect">
            <a:avLst/>
          </a:prstGeom>
          <a:solidFill>
            <a:schemeClr val="bg1"/>
          </a:solidFill>
        </p:spPr>
        <p:txBody>
          <a:bodyPr wrap="square" rtlCol="0">
            <a:spAutoFit/>
          </a:bodyPr>
          <a:lstStyle>
            <a:defPPr>
              <a:defRPr lang="es-CO"/>
            </a:defPPr>
            <a:lvl1pPr marL="0" algn="l" defTabSz="1019007" rtl="0" eaLnBrk="1" latinLnBrk="0" hangingPunct="1">
              <a:defRPr sz="2000" kern="1200">
                <a:solidFill>
                  <a:schemeClr val="tx1"/>
                </a:solidFill>
                <a:latin typeface="+mn-lt"/>
                <a:ea typeface="+mn-ea"/>
                <a:cs typeface="+mn-cs"/>
              </a:defRPr>
            </a:lvl1pPr>
            <a:lvl2pPr marL="509504" algn="l" defTabSz="1019007" rtl="0" eaLnBrk="1" latinLnBrk="0" hangingPunct="1">
              <a:defRPr sz="2000" kern="1200">
                <a:solidFill>
                  <a:schemeClr val="tx1"/>
                </a:solidFill>
                <a:latin typeface="+mn-lt"/>
                <a:ea typeface="+mn-ea"/>
                <a:cs typeface="+mn-cs"/>
              </a:defRPr>
            </a:lvl2pPr>
            <a:lvl3pPr marL="1019007" algn="l" defTabSz="1019007" rtl="0" eaLnBrk="1" latinLnBrk="0" hangingPunct="1">
              <a:defRPr sz="2000" kern="1200">
                <a:solidFill>
                  <a:schemeClr val="tx1"/>
                </a:solidFill>
                <a:latin typeface="+mn-lt"/>
                <a:ea typeface="+mn-ea"/>
                <a:cs typeface="+mn-cs"/>
              </a:defRPr>
            </a:lvl3pPr>
            <a:lvl4pPr marL="1528511" algn="l" defTabSz="1019007" rtl="0" eaLnBrk="1" latinLnBrk="0" hangingPunct="1">
              <a:defRPr sz="2000" kern="1200">
                <a:solidFill>
                  <a:schemeClr val="tx1"/>
                </a:solidFill>
                <a:latin typeface="+mn-lt"/>
                <a:ea typeface="+mn-ea"/>
                <a:cs typeface="+mn-cs"/>
              </a:defRPr>
            </a:lvl4pPr>
            <a:lvl5pPr marL="2038015" algn="l" defTabSz="1019007" rtl="0" eaLnBrk="1" latinLnBrk="0" hangingPunct="1">
              <a:defRPr sz="2000" kern="1200">
                <a:solidFill>
                  <a:schemeClr val="tx1"/>
                </a:solidFill>
                <a:latin typeface="+mn-lt"/>
                <a:ea typeface="+mn-ea"/>
                <a:cs typeface="+mn-cs"/>
              </a:defRPr>
            </a:lvl5pPr>
            <a:lvl6pPr marL="2547518" algn="l" defTabSz="1019007" rtl="0" eaLnBrk="1" latinLnBrk="0" hangingPunct="1">
              <a:defRPr sz="2000" kern="1200">
                <a:solidFill>
                  <a:schemeClr val="tx1"/>
                </a:solidFill>
                <a:latin typeface="+mn-lt"/>
                <a:ea typeface="+mn-ea"/>
                <a:cs typeface="+mn-cs"/>
              </a:defRPr>
            </a:lvl6pPr>
            <a:lvl7pPr marL="3057022" algn="l" defTabSz="1019007" rtl="0" eaLnBrk="1" latinLnBrk="0" hangingPunct="1">
              <a:defRPr sz="2000" kern="1200">
                <a:solidFill>
                  <a:schemeClr val="tx1"/>
                </a:solidFill>
                <a:latin typeface="+mn-lt"/>
                <a:ea typeface="+mn-ea"/>
                <a:cs typeface="+mn-cs"/>
              </a:defRPr>
            </a:lvl7pPr>
            <a:lvl8pPr marL="3566526" algn="l" defTabSz="1019007" rtl="0" eaLnBrk="1" latinLnBrk="0" hangingPunct="1">
              <a:defRPr sz="2000" kern="1200">
                <a:solidFill>
                  <a:schemeClr val="tx1"/>
                </a:solidFill>
                <a:latin typeface="+mn-lt"/>
                <a:ea typeface="+mn-ea"/>
                <a:cs typeface="+mn-cs"/>
              </a:defRPr>
            </a:lvl8pPr>
            <a:lvl9pPr marL="4076029" algn="l" defTabSz="1019007" rtl="0" eaLnBrk="1" latinLnBrk="0" hangingPunct="1">
              <a:defRPr sz="2000" kern="1200">
                <a:solidFill>
                  <a:schemeClr val="tx1"/>
                </a:solidFill>
                <a:latin typeface="+mn-lt"/>
                <a:ea typeface="+mn-ea"/>
                <a:cs typeface="+mn-cs"/>
              </a:defRPr>
            </a:lvl9pPr>
          </a:lstStyle>
          <a:p>
            <a:pPr marL="171450" indent="-171450">
              <a:buClr>
                <a:schemeClr val="accent5"/>
              </a:buClr>
              <a:buSzPct val="145000"/>
              <a:buFont typeface="Arial" panose="020B0604020202020204" pitchFamily="34" charset="0"/>
              <a:buChar char="•"/>
            </a:pPr>
            <a:r>
              <a:rPr lang="es-ES" sz="1400" dirty="0">
                <a:solidFill>
                  <a:schemeClr val="bg1">
                    <a:lumMod val="50000"/>
                  </a:schemeClr>
                </a:solidFill>
                <a:latin typeface="Itau Display Pro" panose="020B0503020204020204" pitchFamily="34" charset="0"/>
                <a:cs typeface="Itau Display Pro" panose="020B0503020204020204" pitchFamily="34" charset="0"/>
              </a:rPr>
              <a:t>La reunión de la Reserva Federal es el evento principal de la semana, que viene acompañada de actualización de perspectivas económicas y servirá para testear el nivel del 4,34% en el tesoro a 10 años, que de cruzarlo al alza implicaría perdidas generalizadas para la renta fija en el mundo.</a:t>
            </a:r>
          </a:p>
          <a:p>
            <a:pPr marL="171450" indent="-171450">
              <a:buClr>
                <a:schemeClr val="accent5"/>
              </a:buClr>
              <a:buSzPct val="145000"/>
              <a:buFont typeface="Arial" panose="020B0604020202020204" pitchFamily="34" charset="0"/>
              <a:buChar char="•"/>
            </a:pPr>
            <a:endParaRPr lang="es-ES" sz="1400" dirty="0">
              <a:solidFill>
                <a:schemeClr val="bg1">
                  <a:lumMod val="50000"/>
                </a:schemeClr>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chemeClr val="bg1">
                    <a:lumMod val="50000"/>
                  </a:schemeClr>
                </a:solidFill>
                <a:latin typeface="Itau Display Pro" panose="020B0503020204020204" pitchFamily="34" charset="0"/>
                <a:cs typeface="Itau Display Pro" panose="020B0503020204020204" pitchFamily="34" charset="0"/>
              </a:rPr>
              <a:t>Niveles sobre el 4,30% hacen sentido para exponerse  los tesoros a 10 años por lo que los mensajes de la FED serán claves para consolidar la postura de recortes desde junio. </a:t>
            </a:r>
          </a:p>
          <a:p>
            <a:pPr marL="171450" indent="-171450">
              <a:buClr>
                <a:schemeClr val="accent5"/>
              </a:buClr>
              <a:buSzPct val="145000"/>
              <a:buFont typeface="Arial" panose="020B0604020202020204" pitchFamily="34" charset="0"/>
              <a:buChar char="•"/>
            </a:pPr>
            <a:endParaRPr lang="es-ES" sz="1400" dirty="0">
              <a:solidFill>
                <a:schemeClr val="bg1">
                  <a:lumMod val="50000"/>
                </a:schemeClr>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b="1" dirty="0">
                <a:solidFill>
                  <a:schemeClr val="bg1">
                    <a:lumMod val="50000"/>
                  </a:schemeClr>
                </a:solidFill>
                <a:latin typeface="Itau Display Pro" panose="020B0503020204020204" pitchFamily="34" charset="0"/>
                <a:cs typeface="Itau Display Pro" panose="020B0503020204020204" pitchFamily="34" charset="0"/>
              </a:rPr>
              <a:t>Niveles Tesoros a 10 años: </a:t>
            </a:r>
            <a:r>
              <a:rPr lang="es-ES" sz="1400" dirty="0">
                <a:solidFill>
                  <a:schemeClr val="bg1">
                    <a:lumMod val="50000"/>
                  </a:schemeClr>
                </a:solidFill>
                <a:latin typeface="Itau Display Pro" panose="020B0503020204020204" pitchFamily="34" charset="0"/>
                <a:cs typeface="Itau Display Pro" panose="020B0503020204020204" pitchFamily="34" charset="0"/>
              </a:rPr>
              <a:t>Resistencia: 4,34%, 4,21%. Soporte: 4,00%, 3,91%. </a:t>
            </a:r>
            <a:endParaRPr lang="es-ES" sz="1400" dirty="0">
              <a:solidFill>
                <a:srgbClr val="FFFFFF">
                  <a:lumMod val="50000"/>
                </a:srgbClr>
              </a:solidFill>
              <a:latin typeface="Itau Display Pro" panose="020B0503020204020204" pitchFamily="34" charset="0"/>
              <a:cs typeface="Itau Display Pro" panose="020B0503020204020204" pitchFamily="34" charset="0"/>
            </a:endParaRPr>
          </a:p>
          <a:p>
            <a:pPr marL="171450" indent="-171450">
              <a:buClr>
                <a:srgbClr val="FF7800"/>
              </a:buClr>
              <a:buFont typeface="Arial" panose="020B0604020202020204" pitchFamily="34" charset="0"/>
              <a:buChar char="•"/>
            </a:pPr>
            <a:endParaRPr lang="es-ES" sz="1400" dirty="0">
              <a:solidFill>
                <a:srgbClr val="FFFFFF">
                  <a:lumMod val="50000"/>
                </a:srgbClr>
              </a:solidFill>
              <a:latin typeface="Itau Display Pro" panose="020B0503020204020204" pitchFamily="34" charset="0"/>
              <a:cs typeface="Itau Display Pro" panose="020B0503020204020204" pitchFamily="34" charset="0"/>
            </a:endParaRPr>
          </a:p>
        </p:txBody>
      </p:sp>
      <p:sp>
        <p:nvSpPr>
          <p:cNvPr id="13" name="13 CuadroTexto">
            <a:extLst>
              <a:ext uri="{FF2B5EF4-FFF2-40B4-BE49-F238E27FC236}">
                <a16:creationId xmlns:a16="http://schemas.microsoft.com/office/drawing/2014/main" id="{C86D71D3-E77D-4A7B-A049-1EC24554F128}"/>
              </a:ext>
            </a:extLst>
          </p:cNvPr>
          <p:cNvSpPr txBox="1"/>
          <p:nvPr/>
        </p:nvSpPr>
        <p:spPr>
          <a:xfrm>
            <a:off x="4523206" y="2053938"/>
            <a:ext cx="3600000" cy="5478423"/>
          </a:xfrm>
          <a:prstGeom prst="rect">
            <a:avLst/>
          </a:prstGeom>
          <a:solidFill>
            <a:srgbClr val="FFFFFF"/>
          </a:solidFill>
        </p:spPr>
        <p:txBody>
          <a:bodyPr wrap="square" rtlCol="0">
            <a:spAutoFit/>
          </a:bodyPr>
          <a:lstStyle>
            <a:defPPr>
              <a:defRPr lang="es-CO"/>
            </a:defPPr>
            <a:lvl1pPr marL="171450" indent="-171450" defTabSz="1019007">
              <a:buClr>
                <a:schemeClr val="accent5"/>
              </a:buClr>
              <a:buFont typeface="Arial" panose="020B0604020202020204" pitchFamily="34" charset="0"/>
              <a:buChar char="•"/>
              <a:defRPr sz="1200">
                <a:solidFill>
                  <a:schemeClr val="bg1">
                    <a:lumMod val="50000"/>
                  </a:schemeClr>
                </a:solidFill>
                <a:latin typeface="Itau Display" panose="020B0503020204020204"/>
                <a:cs typeface="Arial" pitchFamily="34" charset="0"/>
              </a:defRPr>
            </a:lvl1pPr>
            <a:lvl2pPr marL="509504" defTabSz="1019007">
              <a:defRPr sz="2000"/>
            </a:lvl2pPr>
            <a:lvl3pPr marL="1019007" defTabSz="1019007">
              <a:defRPr sz="2000"/>
            </a:lvl3pPr>
            <a:lvl4pPr marL="1528511" defTabSz="1019007">
              <a:defRPr sz="2000"/>
            </a:lvl4pPr>
            <a:lvl5pPr marL="2038015" defTabSz="1019007">
              <a:defRPr sz="2000"/>
            </a:lvl5pPr>
            <a:lvl6pPr marL="2547518" defTabSz="1019007">
              <a:defRPr sz="2000"/>
            </a:lvl6pPr>
            <a:lvl7pPr marL="3057022" defTabSz="1019007">
              <a:defRPr sz="2000"/>
            </a:lvl7pPr>
            <a:lvl8pPr marL="3566526" defTabSz="1019007">
              <a:defRPr sz="2000"/>
            </a:lvl8pPr>
            <a:lvl9pPr marL="4076029" defTabSz="1019007">
              <a:defRPr sz="2000"/>
            </a:lvl9pPr>
          </a:lstStyle>
          <a:p>
            <a:pPr marL="171450" indent="-171450">
              <a:buClr>
                <a:schemeClr val="accent5"/>
              </a:buClr>
              <a:buSzPct val="145000"/>
              <a:buFont typeface="Arial" panose="020B0604020202020204" pitchFamily="34" charset="0"/>
              <a:buChar char="•"/>
            </a:pPr>
            <a:r>
              <a:rPr lang="es-ES" sz="1400" dirty="0">
                <a:solidFill>
                  <a:schemeClr val="bg1">
                    <a:lumMod val="50000"/>
                  </a:schemeClr>
                </a:solidFill>
                <a:latin typeface="Itau Display Pro" panose="020B0503020204020204" pitchFamily="34" charset="0"/>
                <a:cs typeface="Itau Display Pro" panose="020B0503020204020204" pitchFamily="34" charset="0"/>
              </a:rPr>
              <a:t>Fuertes desvalorizaciones en los bonos soberanos estadounidenses durante la semana pasada generaron retrocesos importantes en los TES que se ubican de nuevo en la parte alta del canal lateral y que se pondrán a prueba durante esta semana con varios eventos relevantes.</a:t>
            </a:r>
          </a:p>
          <a:p>
            <a:pPr marL="171450" indent="-171450">
              <a:buClr>
                <a:schemeClr val="accent5"/>
              </a:buClr>
              <a:buSzPct val="145000"/>
              <a:buFont typeface="Arial" panose="020B0604020202020204" pitchFamily="34" charset="0"/>
              <a:buChar char="•"/>
            </a:pPr>
            <a:endParaRPr lang="es-ES" sz="1400" dirty="0">
              <a:solidFill>
                <a:schemeClr val="bg1">
                  <a:lumMod val="50000"/>
                </a:schemeClr>
              </a:solidFill>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latin typeface="Itau Display Pro" panose="020B0503020204020204" pitchFamily="34" charset="0"/>
                <a:cs typeface="Itau Display Pro" panose="020B0503020204020204" pitchFamily="34" charset="0"/>
              </a:rPr>
              <a:t>Uno de ellos es l</a:t>
            </a:r>
            <a:r>
              <a:rPr lang="es-ES" sz="1400" dirty="0">
                <a:solidFill>
                  <a:schemeClr val="bg1">
                    <a:lumMod val="50000"/>
                  </a:schemeClr>
                </a:solidFill>
                <a:latin typeface="Itau Display Pro" panose="020B0503020204020204" pitchFamily="34" charset="0"/>
                <a:cs typeface="Itau Display Pro" panose="020B0503020204020204" pitchFamily="34" charset="0"/>
              </a:rPr>
              <a:t>a decisión de tasas del Banco de la República en donde seguimos siendo susceptibles a bajadas de menor magnitud y que pueden seguir formando techos claves a lo largo de toda la curva.</a:t>
            </a:r>
          </a:p>
          <a:p>
            <a:pPr marL="171450" indent="-171450">
              <a:buClr>
                <a:schemeClr val="accent5"/>
              </a:buClr>
              <a:buSzPct val="145000"/>
              <a:buFont typeface="Arial" panose="020B0604020202020204" pitchFamily="34" charset="0"/>
              <a:buChar char="•"/>
            </a:pPr>
            <a:endParaRPr lang="es-ES" sz="1400" dirty="0">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chemeClr val="bg1">
                    <a:lumMod val="50000"/>
                  </a:schemeClr>
                </a:solidFill>
                <a:latin typeface="Itau Display Pro" panose="020B0503020204020204" pitchFamily="34" charset="0"/>
                <a:cs typeface="Itau Display Pro" panose="020B0503020204020204" pitchFamily="34" charset="0"/>
              </a:rPr>
              <a:t>Los TES se ven caros frente a la región a medida que la verticalidad del rally de fin 2023 fue exagerada y nos hace perder atractivo en materia internacional, lo que sigue limitando el flujo extranjero.</a:t>
            </a:r>
          </a:p>
          <a:p>
            <a:pPr marL="171450" indent="-171450">
              <a:buClr>
                <a:schemeClr val="accent5"/>
              </a:buClr>
              <a:buSzPct val="145000"/>
              <a:buFont typeface="Arial" panose="020B0604020202020204" pitchFamily="34" charset="0"/>
              <a:buChar char="•"/>
            </a:pPr>
            <a:endParaRPr lang="es-ES" sz="1400" dirty="0">
              <a:latin typeface="Itau Display Pro" panose="020B0503020204020204" pitchFamily="34" charset="0"/>
              <a:cs typeface="Itau Display Pro" panose="020B0503020204020204" pitchFamily="34" charset="0"/>
            </a:endParaRPr>
          </a:p>
          <a:p>
            <a:pPr marL="171450" indent="-171450">
              <a:buClr>
                <a:schemeClr val="accent5"/>
              </a:buClr>
              <a:buSzPct val="145000"/>
              <a:buFont typeface="Arial" panose="020B0604020202020204" pitchFamily="34" charset="0"/>
              <a:buChar char="•"/>
            </a:pPr>
            <a:r>
              <a:rPr lang="es-ES" sz="1400" dirty="0">
                <a:solidFill>
                  <a:schemeClr val="bg1">
                    <a:lumMod val="50000"/>
                  </a:schemeClr>
                </a:solidFill>
                <a:latin typeface="Itau Display Pro" panose="020B0503020204020204" pitchFamily="34" charset="0"/>
                <a:cs typeface="Itau Display Pro" panose="020B0503020204020204" pitchFamily="34" charset="0"/>
              </a:rPr>
              <a:t>Por lo que esperamos una semana volátil, pero que será clave.</a:t>
            </a:r>
          </a:p>
          <a:p>
            <a:pPr marL="171450" indent="-171450">
              <a:buClr>
                <a:schemeClr val="accent5"/>
              </a:buClr>
              <a:buSzPct val="145000"/>
              <a:buFont typeface="Arial" panose="020B0604020202020204" pitchFamily="34" charset="0"/>
              <a:buChar char="•"/>
            </a:pPr>
            <a:endParaRPr lang="es-ES" sz="1400" b="1" dirty="0">
              <a:solidFill>
                <a:schemeClr val="bg1">
                  <a:lumMod val="50000"/>
                </a:schemeClr>
              </a:solidFill>
              <a:latin typeface="Itau Display Pro" panose="020B0503020204020204" pitchFamily="34" charset="0"/>
              <a:cs typeface="Itau Display Pro" panose="020B0503020204020204" pitchFamily="34" charset="0"/>
            </a:endParaRPr>
          </a:p>
          <a:p>
            <a:pPr marL="171450" lvl="0" indent="-171450">
              <a:buClr>
                <a:schemeClr val="accent5"/>
              </a:buClr>
              <a:buSzPct val="145000"/>
              <a:buFont typeface="Arial" panose="020B0604020202020204" pitchFamily="34" charset="0"/>
              <a:buChar char="•"/>
            </a:pPr>
            <a:r>
              <a:rPr lang="es-ES" sz="1400" b="1" dirty="0">
                <a:solidFill>
                  <a:schemeClr val="bg1">
                    <a:lumMod val="50000"/>
                  </a:schemeClr>
                </a:solidFill>
                <a:latin typeface="Itau Display Pro" panose="020B0503020204020204" pitchFamily="34" charset="0"/>
                <a:cs typeface="Itau Display Pro" panose="020B0503020204020204" pitchFamily="34" charset="0"/>
              </a:rPr>
              <a:t>Niveles TES 2033: </a:t>
            </a:r>
            <a:r>
              <a:rPr lang="es-ES" sz="1400" dirty="0">
                <a:solidFill>
                  <a:schemeClr val="bg1">
                    <a:lumMod val="50000"/>
                  </a:schemeClr>
                </a:solidFill>
                <a:latin typeface="Itau Display Pro" panose="020B0503020204020204" pitchFamily="34" charset="0"/>
                <a:cs typeface="Itau Display Pro" panose="020B0503020204020204" pitchFamily="34" charset="0"/>
              </a:rPr>
              <a:t>Soportes: 10,05%, </a:t>
            </a:r>
            <a:r>
              <a:rPr lang="es-ES" sz="1400" dirty="0">
                <a:latin typeface="Itau Display Pro" panose="020B0503020204020204" pitchFamily="34" charset="0"/>
                <a:cs typeface="Itau Display Pro" panose="020B0503020204020204" pitchFamily="34" charset="0"/>
              </a:rPr>
              <a:t>10</a:t>
            </a:r>
            <a:r>
              <a:rPr lang="es-ES" sz="1400" dirty="0">
                <a:solidFill>
                  <a:schemeClr val="bg1">
                    <a:lumMod val="50000"/>
                  </a:schemeClr>
                </a:solidFill>
                <a:latin typeface="Itau Display Pro" panose="020B0503020204020204" pitchFamily="34" charset="0"/>
                <a:cs typeface="Itau Display Pro" panose="020B0503020204020204" pitchFamily="34" charset="0"/>
              </a:rPr>
              <a:t>,00%, Resistencia: 10,13%, 10,20%.</a:t>
            </a:r>
          </a:p>
        </p:txBody>
      </p:sp>
      <p:sp>
        <p:nvSpPr>
          <p:cNvPr id="15" name="Rectángulo 14">
            <a:extLst>
              <a:ext uri="{FF2B5EF4-FFF2-40B4-BE49-F238E27FC236}">
                <a16:creationId xmlns:a16="http://schemas.microsoft.com/office/drawing/2014/main" id="{501AAA2F-B670-49EC-8764-972634F3E06D}"/>
              </a:ext>
            </a:extLst>
          </p:cNvPr>
          <p:cNvSpPr/>
          <p:nvPr/>
        </p:nvSpPr>
        <p:spPr>
          <a:xfrm>
            <a:off x="694965" y="399467"/>
            <a:ext cx="4318000" cy="391902"/>
          </a:xfrm>
          <a:prstGeom prst="rect">
            <a:avLst/>
          </a:prstGeom>
        </p:spPr>
        <p:txBody>
          <a:bodyPr>
            <a:spAutoFit/>
          </a:bodyPr>
          <a:lstStyle/>
          <a:p>
            <a:pPr defTabSz="1110728">
              <a:lnSpc>
                <a:spcPts val="2100"/>
              </a:lnSpc>
              <a:spcBef>
                <a:spcPts val="70"/>
              </a:spcBef>
            </a:pPr>
            <a:r>
              <a:rPr lang="es-ES_tradnl" sz="2800" b="1" dirty="0">
                <a:solidFill>
                  <a:srgbClr val="FF7800"/>
                </a:solidFill>
                <a:latin typeface="Itau Display Pro" panose="020B0503020204020204" pitchFamily="34" charset="0"/>
                <a:ea typeface="Times New Roman"/>
                <a:cs typeface="Itau Display Pro" panose="020B0503020204020204" pitchFamily="34" charset="0"/>
              </a:rPr>
              <a:t>Renta fija</a:t>
            </a:r>
            <a:endParaRPr lang="es-CO" sz="2800" b="1" dirty="0">
              <a:solidFill>
                <a:srgbClr val="FF7800"/>
              </a:solidFill>
              <a:latin typeface="Itau Display Pro" panose="020B0503020204020204" pitchFamily="34" charset="0"/>
              <a:ea typeface="Times New Roman"/>
              <a:cs typeface="Itau Display Pro" panose="020B0503020204020204" pitchFamily="34" charset="0"/>
            </a:endParaRPr>
          </a:p>
        </p:txBody>
      </p:sp>
      <p:sp>
        <p:nvSpPr>
          <p:cNvPr id="16" name="Rectángulo 15">
            <a:extLst>
              <a:ext uri="{FF2B5EF4-FFF2-40B4-BE49-F238E27FC236}">
                <a16:creationId xmlns:a16="http://schemas.microsoft.com/office/drawing/2014/main" id="{A91489E9-B6B9-4C09-BE96-D153EB2AB980}"/>
              </a:ext>
            </a:extLst>
          </p:cNvPr>
          <p:cNvSpPr/>
          <p:nvPr/>
        </p:nvSpPr>
        <p:spPr>
          <a:xfrm>
            <a:off x="694965" y="886708"/>
            <a:ext cx="4318000" cy="925894"/>
          </a:xfrm>
          <a:prstGeom prst="rect">
            <a:avLst/>
          </a:prstGeom>
        </p:spPr>
        <p:txBody>
          <a:bodyPr>
            <a:spAutoFit/>
          </a:bodyPr>
          <a:lstStyle/>
          <a:p>
            <a:pPr defTabSz="1110728">
              <a:lnSpc>
                <a:spcPts val="2100"/>
              </a:lnSpc>
              <a:spcBef>
                <a:spcPts val="70"/>
              </a:spcBef>
            </a:pPr>
            <a:r>
              <a:rPr lang="es-ES" sz="2400" b="1" dirty="0">
                <a:solidFill>
                  <a:srgbClr val="1D4080"/>
                </a:solidFill>
                <a:latin typeface="Itau Display Pro" panose="020B0503020204020204" pitchFamily="34" charset="0"/>
                <a:cs typeface="Itau Display Pro" panose="020B0503020204020204" pitchFamily="34" charset="0"/>
              </a:rPr>
              <a:t>Internacional</a:t>
            </a:r>
            <a:endParaRPr lang="es-CO" sz="2400" b="1" dirty="0">
              <a:solidFill>
                <a:srgbClr val="1D4080"/>
              </a:solidFill>
              <a:latin typeface="Itau Display Pro" panose="020B0503020204020204" pitchFamily="34" charset="0"/>
              <a:cs typeface="Itau Display Pro" panose="020B0503020204020204" pitchFamily="34" charset="0"/>
            </a:endParaRPr>
          </a:p>
          <a:p>
            <a:pPr defTabSz="1110728">
              <a:lnSpc>
                <a:spcPts val="2100"/>
              </a:lnSpc>
              <a:spcBef>
                <a:spcPts val="70"/>
              </a:spcBef>
            </a:pPr>
            <a:endParaRPr lang="es-ES" sz="2000" b="1" dirty="0">
              <a:solidFill>
                <a:schemeClr val="tx1">
                  <a:lumMod val="65000"/>
                  <a:lumOff val="35000"/>
                </a:schemeClr>
              </a:solidFill>
              <a:latin typeface="Itau Display Pro" panose="020B0503020204020204" pitchFamily="34" charset="0"/>
              <a:cs typeface="Itau Display Pro" panose="020B0503020204020204" pitchFamily="34" charset="0"/>
            </a:endParaRPr>
          </a:p>
          <a:p>
            <a:pPr defTabSz="1110728">
              <a:lnSpc>
                <a:spcPts val="2100"/>
              </a:lnSpc>
              <a:spcBef>
                <a:spcPts val="70"/>
              </a:spcBef>
            </a:pPr>
            <a:r>
              <a:rPr lang="es-ES" sz="2000" b="1">
                <a:solidFill>
                  <a:schemeClr val="tx1">
                    <a:lumMod val="65000"/>
                    <a:lumOff val="35000"/>
                  </a:schemeClr>
                </a:solidFill>
                <a:latin typeface="Itau Display Pro" panose="020B0503020204020204" pitchFamily="34" charset="0"/>
                <a:cs typeface="Itau Display Pro" panose="020B0503020204020204" pitchFamily="34" charset="0"/>
              </a:rPr>
              <a:t>Con los ojos en la FED</a:t>
            </a:r>
            <a:endParaRPr lang="es-ES" sz="2000" b="1" dirty="0">
              <a:solidFill>
                <a:schemeClr val="tx1">
                  <a:lumMod val="65000"/>
                  <a:lumOff val="35000"/>
                </a:schemeClr>
              </a:solidFill>
              <a:latin typeface="Itau Display Pro" panose="020B0503020204020204" pitchFamily="34" charset="0"/>
              <a:cs typeface="Itau Display Pro" panose="020B0503020204020204" pitchFamily="34" charset="0"/>
            </a:endParaRPr>
          </a:p>
        </p:txBody>
      </p:sp>
      <p:sp>
        <p:nvSpPr>
          <p:cNvPr id="17" name="Rectángulo 16">
            <a:extLst>
              <a:ext uri="{FF2B5EF4-FFF2-40B4-BE49-F238E27FC236}">
                <a16:creationId xmlns:a16="http://schemas.microsoft.com/office/drawing/2014/main" id="{CC724F6F-EF9F-48FE-891F-6B232CF47623}"/>
              </a:ext>
            </a:extLst>
          </p:cNvPr>
          <p:cNvSpPr/>
          <p:nvPr/>
        </p:nvSpPr>
        <p:spPr>
          <a:xfrm>
            <a:off x="4523206" y="867270"/>
            <a:ext cx="4318000" cy="925894"/>
          </a:xfrm>
          <a:prstGeom prst="rect">
            <a:avLst/>
          </a:prstGeom>
        </p:spPr>
        <p:txBody>
          <a:bodyPr>
            <a:spAutoFit/>
          </a:bodyPr>
          <a:lstStyle/>
          <a:p>
            <a:pPr defTabSz="1110728">
              <a:lnSpc>
                <a:spcPts val="2100"/>
              </a:lnSpc>
              <a:spcBef>
                <a:spcPts val="70"/>
              </a:spcBef>
              <a:defRPr/>
            </a:pPr>
            <a:r>
              <a:rPr lang="es-ES" sz="2400" b="1" dirty="0">
                <a:solidFill>
                  <a:srgbClr val="1D4080"/>
                </a:solidFill>
                <a:latin typeface="Itau Display Pro" panose="020B0503020204020204" pitchFamily="34" charset="0"/>
                <a:ea typeface="Times New Roman"/>
                <a:cs typeface="Itau Display Pro" panose="020B0503020204020204" pitchFamily="34" charset="0"/>
              </a:rPr>
              <a:t>Local</a:t>
            </a:r>
            <a:endParaRPr lang="es-CO" sz="2400" b="1" dirty="0">
              <a:solidFill>
                <a:srgbClr val="1D4080"/>
              </a:solidFill>
              <a:latin typeface="Itau Display Pro" panose="020B0503020204020204" pitchFamily="34" charset="0"/>
              <a:ea typeface="Times New Roman"/>
              <a:cs typeface="Itau Display Pro" panose="020B0503020204020204" pitchFamily="34" charset="0"/>
            </a:endParaRPr>
          </a:p>
          <a:p>
            <a:pPr defTabSz="1110728">
              <a:lnSpc>
                <a:spcPts val="2100"/>
              </a:lnSpc>
              <a:spcBef>
                <a:spcPts val="70"/>
              </a:spcBef>
              <a:defRPr/>
            </a:pPr>
            <a:endParaRPr lang="es-ES" sz="2000" b="1" dirty="0">
              <a:solidFill>
                <a:srgbClr val="5F6062"/>
              </a:solidFill>
              <a:latin typeface="Itau Display Pro" panose="020B0503020204020204" pitchFamily="34" charset="0"/>
              <a:cs typeface="Itau Display Pro" panose="020B0503020204020204" pitchFamily="34" charset="0"/>
            </a:endParaRPr>
          </a:p>
          <a:p>
            <a:pPr defTabSz="1110728">
              <a:lnSpc>
                <a:spcPts val="2100"/>
              </a:lnSpc>
              <a:spcBef>
                <a:spcPts val="70"/>
              </a:spcBef>
              <a:defRPr/>
            </a:pPr>
            <a:r>
              <a:rPr lang="es-ES" sz="2000" b="1" dirty="0">
                <a:solidFill>
                  <a:srgbClr val="5F6062"/>
                </a:solidFill>
                <a:latin typeface="Itau Display Pro" panose="020B0503020204020204" pitchFamily="34" charset="0"/>
                <a:cs typeface="Itau Display Pro" panose="020B0503020204020204" pitchFamily="34" charset="0"/>
              </a:rPr>
              <a:t>Probando resistencias</a:t>
            </a:r>
          </a:p>
        </p:txBody>
      </p:sp>
    </p:spTree>
    <p:extLst>
      <p:ext uri="{BB962C8B-B14F-4D97-AF65-F5344CB8AC3E}">
        <p14:creationId xmlns:p14="http://schemas.microsoft.com/office/powerpoint/2010/main" val="37644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 Box 2">
            <a:extLst>
              <a:ext uri="{FF2B5EF4-FFF2-40B4-BE49-F238E27FC236}">
                <a16:creationId xmlns:a16="http://schemas.microsoft.com/office/drawing/2014/main" id="{1F259887-8D40-4EAC-A7AF-176705F0EA85}"/>
              </a:ext>
            </a:extLst>
          </p:cNvPr>
          <p:cNvSpPr txBox="1">
            <a:spLocks noChangeArrowheads="1"/>
          </p:cNvSpPr>
          <p:nvPr/>
        </p:nvSpPr>
        <p:spPr bwMode="auto">
          <a:xfrm>
            <a:off x="292150" y="-74028"/>
            <a:ext cx="4948961" cy="616696"/>
          </a:xfrm>
          <a:prstGeom prst="rect">
            <a:avLst/>
          </a:prstGeom>
          <a:noFill/>
          <a:ln>
            <a:noFill/>
          </a:ln>
        </p:spPr>
        <p:txBody>
          <a:bodyPr vert="horz" wrap="square" lIns="0" tIns="0" rIns="0" bIns="0" numCol="1" anchor="t" anchorCtr="0" compatLnSpc="1">
            <a:prstTxWarp prst="textNoShape">
              <a:avLst/>
            </a:prstTxWarp>
          </a:bodyPr>
          <a:lstStyle/>
          <a:p>
            <a:pPr marL="457212" marR="0" lvl="1" indent="-457212" defTabSz="1110755" eaLnBrk="1" fontAlgn="base" latinLnBrk="0" hangingPunct="1">
              <a:lnSpc>
                <a:spcPct val="160000"/>
              </a:lnSpc>
              <a:spcBef>
                <a:spcPct val="0"/>
              </a:spcBef>
              <a:spcAft>
                <a:spcPts val="1000"/>
              </a:spcAft>
              <a:buClrTx/>
              <a:buSzTx/>
              <a:buFontTx/>
              <a:buNone/>
              <a:tabLst/>
              <a:defRPr/>
            </a:pPr>
            <a:r>
              <a:rPr kumimoji="0" lang="es-MX" sz="3600" b="1" i="0" u="none" strike="noStrike" kern="0" cap="none" spc="0" normalizeH="0" baseline="0" noProof="0" dirty="0">
                <a:ln>
                  <a:noFill/>
                </a:ln>
                <a:solidFill>
                  <a:srgbClr val="1D4080"/>
                </a:solidFill>
                <a:effectLst/>
                <a:uLnTx/>
                <a:uFillTx/>
                <a:latin typeface="Itau Display" panose="020B0503020204020204"/>
                <a:cs typeface="Itau Display" panose="020B0503020204020204" pitchFamily="34" charset="0"/>
              </a:rPr>
              <a:t>Nuestro Equipo</a:t>
            </a:r>
            <a:endParaRPr kumimoji="0" lang="es-CO" sz="3600" b="0" i="0" u="none" strike="noStrike" kern="0" cap="none" spc="0" normalizeH="0" baseline="0" noProof="0" dirty="0">
              <a:ln>
                <a:noFill/>
              </a:ln>
              <a:solidFill>
                <a:srgbClr val="1D4080"/>
              </a:solidFill>
              <a:effectLst/>
              <a:uLnTx/>
              <a:uFillTx/>
              <a:latin typeface="Itau Display" panose="020B0503020204020204"/>
              <a:cs typeface="Itau Display" panose="020B0503020204020204" pitchFamily="34" charset="0"/>
            </a:endParaRPr>
          </a:p>
        </p:txBody>
      </p:sp>
      <p:grpSp>
        <p:nvGrpSpPr>
          <p:cNvPr id="21" name="Grupo 20">
            <a:extLst>
              <a:ext uri="{FF2B5EF4-FFF2-40B4-BE49-F238E27FC236}">
                <a16:creationId xmlns:a16="http://schemas.microsoft.com/office/drawing/2014/main" id="{A0A7C398-4C06-407D-80AE-DC1A4B633BDD}"/>
              </a:ext>
            </a:extLst>
          </p:cNvPr>
          <p:cNvGrpSpPr/>
          <p:nvPr/>
        </p:nvGrpSpPr>
        <p:grpSpPr>
          <a:xfrm>
            <a:off x="538843" y="1076518"/>
            <a:ext cx="2419587" cy="3399971"/>
            <a:chOff x="3268714" y="5401783"/>
            <a:chExt cx="2419587" cy="2618584"/>
          </a:xfrm>
        </p:grpSpPr>
        <p:sp>
          <p:nvSpPr>
            <p:cNvPr id="22" name="Google Shape;63;p13">
              <a:extLst>
                <a:ext uri="{FF2B5EF4-FFF2-40B4-BE49-F238E27FC236}">
                  <a16:creationId xmlns:a16="http://schemas.microsoft.com/office/drawing/2014/main" id="{45C0B090-3B1D-498E-833F-AD70CD32A176}"/>
                </a:ext>
              </a:extLst>
            </p:cNvPr>
            <p:cNvSpPr/>
            <p:nvPr/>
          </p:nvSpPr>
          <p:spPr>
            <a:xfrm>
              <a:off x="3268714" y="5401783"/>
              <a:ext cx="2419587" cy="2618584"/>
            </a:xfrm>
            <a:prstGeom prst="roundRect">
              <a:avLst>
                <a:gd name="adj" fmla="val 16667"/>
              </a:avLst>
            </a:prstGeom>
            <a:solidFill>
              <a:srgbClr val="F2F2F2">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180" b="0" i="0" u="none" strike="noStrike" kern="0" cap="none" spc="0" normalizeH="0" baseline="0" noProof="0">
                <a:ln>
                  <a:noFill/>
                </a:ln>
                <a:solidFill>
                  <a:srgbClr val="FFFFFF"/>
                </a:solidFill>
                <a:effectLst/>
                <a:uLnTx/>
                <a:uFillTx/>
                <a:latin typeface="Itau Display Pro" panose="020B0503020204020204" pitchFamily="34" charset="0"/>
                <a:ea typeface="+mn-ea"/>
                <a:cs typeface="Itau Display Pro" panose="020B0503020204020204" pitchFamily="34" charset="0"/>
                <a:sym typeface="Arial"/>
              </a:endParaRPr>
            </a:p>
          </p:txBody>
        </p:sp>
        <p:sp>
          <p:nvSpPr>
            <p:cNvPr id="23" name="Google Shape;157;p16">
              <a:extLst>
                <a:ext uri="{FF2B5EF4-FFF2-40B4-BE49-F238E27FC236}">
                  <a16:creationId xmlns:a16="http://schemas.microsoft.com/office/drawing/2014/main" id="{91B3EDB8-9F33-4BE7-AE63-3AB9B27364A7}"/>
                </a:ext>
              </a:extLst>
            </p:cNvPr>
            <p:cNvSpPr txBox="1"/>
            <p:nvPr/>
          </p:nvSpPr>
          <p:spPr>
            <a:xfrm>
              <a:off x="3434716" y="5873311"/>
              <a:ext cx="1789281" cy="2104390"/>
            </a:xfrm>
            <a:prstGeom prst="rect">
              <a:avLst/>
            </a:prstGeom>
            <a:noFill/>
            <a:ln>
              <a:noFill/>
            </a:ln>
          </p:spPr>
          <p:txBody>
            <a:bodyPr spcFirstLastPara="1" wrap="square" lIns="91425" tIns="45700" rIns="91425" bIns="45700" anchor="t" anchorCtr="0">
              <a:noAutofit/>
            </a:bodyPr>
            <a:lstStyle/>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ES" sz="1100" b="1" i="0" u="none" strike="noStrike" kern="1200" cap="none" spc="0" normalizeH="0" baseline="0" noProof="0" dirty="0">
                  <a:ln>
                    <a:noFill/>
                  </a:ln>
                  <a:solidFill>
                    <a:srgbClr val="ED7103"/>
                  </a:solidFill>
                  <a:effectLst/>
                  <a:uLnTx/>
                  <a:uFillTx/>
                  <a:latin typeface="Itau Display Pro" panose="020B0503020204020204" pitchFamily="34" charset="0"/>
                  <a:ea typeface="+mn-ea"/>
                  <a:cs typeface="Itau Display Pro" panose="020B0503020204020204" pitchFamily="34" charset="0"/>
                  <a:sym typeface="Play"/>
                </a:rPr>
                <a:t>Vicepresidencia </a:t>
              </a: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ES" sz="1100" b="1" i="0" u="none" strike="noStrike" kern="1200" cap="none" spc="0" normalizeH="0" baseline="0" noProof="0" dirty="0" err="1">
                  <a:ln>
                    <a:noFill/>
                  </a:ln>
                  <a:solidFill>
                    <a:srgbClr val="ED7103"/>
                  </a:solidFill>
                  <a:effectLst/>
                  <a:uLnTx/>
                  <a:uFillTx/>
                  <a:latin typeface="Itau Display Pro" panose="020B0503020204020204" pitchFamily="34" charset="0"/>
                  <a:ea typeface="+mn-ea"/>
                  <a:cs typeface="Itau Display Pro" panose="020B0503020204020204" pitchFamily="34" charset="0"/>
                  <a:sym typeface="Play"/>
                </a:rPr>
                <a:t>Treasury</a:t>
              </a:r>
              <a:r>
                <a:rPr kumimoji="0" lang="es-ES" sz="1100" b="1" i="0" u="none" strike="noStrike" kern="1200" cap="none" spc="0" normalizeH="0" baseline="0" noProof="0" dirty="0">
                  <a:ln>
                    <a:noFill/>
                  </a:ln>
                  <a:solidFill>
                    <a:srgbClr val="ED7103"/>
                  </a:solidFill>
                  <a:effectLst/>
                  <a:uLnTx/>
                  <a:uFillTx/>
                  <a:latin typeface="Itau Display Pro" panose="020B0503020204020204" pitchFamily="34" charset="0"/>
                  <a:ea typeface="+mn-ea"/>
                  <a:cs typeface="Itau Display Pro" panose="020B0503020204020204" pitchFamily="34" charset="0"/>
                  <a:sym typeface="Play"/>
                </a:rPr>
                <a:t> &amp; Global </a:t>
              </a:r>
              <a:r>
                <a:rPr kumimoji="0" lang="es-ES" sz="1100" b="1" i="0" u="none" strike="noStrike" kern="1200" cap="none" spc="0" normalizeH="0" baseline="0" noProof="0" dirty="0" err="1">
                  <a:ln>
                    <a:noFill/>
                  </a:ln>
                  <a:solidFill>
                    <a:srgbClr val="ED7103"/>
                  </a:solidFill>
                  <a:effectLst/>
                  <a:uLnTx/>
                  <a:uFillTx/>
                  <a:latin typeface="Itau Display Pro" panose="020B0503020204020204" pitchFamily="34" charset="0"/>
                  <a:ea typeface="+mn-ea"/>
                  <a:cs typeface="Itau Display Pro" panose="020B0503020204020204" pitchFamily="34" charset="0"/>
                  <a:sym typeface="Play"/>
                </a:rPr>
                <a:t>Markets</a:t>
              </a:r>
              <a:endParaRPr kumimoji="0" sz="1100" b="1" i="0" u="none" strike="noStrike" kern="1200" cap="none" spc="0" normalizeH="0" baseline="0" noProof="0" dirty="0">
                <a:ln>
                  <a:noFill/>
                </a:ln>
                <a:solidFill>
                  <a:srgbClr val="ED7103"/>
                </a:solidFill>
                <a:effectLst/>
                <a:uLnTx/>
                <a:uFillTx/>
                <a:latin typeface="Itau Display Pro" panose="020B0503020204020204" pitchFamily="34" charset="0"/>
                <a:ea typeface="+mn-ea"/>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9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Camila Vasquez</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ES" sz="1000" b="0" i="0" u="none" strike="noStrike" kern="1200" cap="none" spc="0" normalizeH="0" baseline="0" noProof="0" dirty="0">
                  <a:ln>
                    <a:noFill/>
                  </a:ln>
                  <a:solidFill>
                    <a:srgbClr val="6F6E6E"/>
                  </a:solidFill>
                  <a:effectLst/>
                  <a:uLnTx/>
                  <a:uFillTx/>
                  <a:latin typeface="Itau Display Pro" panose="020B0503020204020204" pitchFamily="34" charset="0"/>
                  <a:ea typeface="+mn-ea"/>
                  <a:cs typeface="Itau Display Pro" panose="020B0503020204020204" pitchFamily="34" charset="0"/>
                  <a:sym typeface="Play"/>
                </a:rPr>
                <a:t>camila.vasquez@itau.co</a:t>
              </a:r>
              <a:endParaRPr kumimoji="0" sz="1000" b="0" i="0" u="none" strike="noStrike" kern="1200" cap="none" spc="0" normalizeH="0" baseline="0" noProof="0" dirty="0">
                <a:ln>
                  <a:noFill/>
                </a:ln>
                <a:solidFill>
                  <a:srgbClr val="6F6E6E"/>
                </a:solidFill>
                <a:effectLst/>
                <a:uLnTx/>
                <a:uFillTx/>
                <a:latin typeface="Itau Display Pro" panose="020B0503020204020204" pitchFamily="34" charset="0"/>
                <a:ea typeface="+mn-ea"/>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9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2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CO" sz="1100" b="1" i="0" u="none" strike="noStrike" kern="1200" cap="none" spc="0" normalizeH="0" baseline="0" noProof="0" dirty="0">
                  <a:ln>
                    <a:noFill/>
                  </a:ln>
                  <a:solidFill>
                    <a:srgbClr val="ED7103"/>
                  </a:solidFill>
                  <a:effectLst/>
                  <a:uLnTx/>
                  <a:uFillTx/>
                  <a:latin typeface="Itau Display Pro" panose="020B0503020204020204" pitchFamily="34" charset="0"/>
                  <a:ea typeface="Times New Roman"/>
                  <a:cs typeface="Itau Display Pro" panose="020B0503020204020204" pitchFamily="34" charset="0"/>
                </a:rPr>
                <a:t>Gerencial General </a:t>
              </a: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CO" sz="1100" b="1" i="0" u="none" strike="noStrike" kern="1200" cap="none" spc="0" normalizeH="0" baseline="0" noProof="0" dirty="0">
                  <a:ln>
                    <a:noFill/>
                  </a:ln>
                  <a:solidFill>
                    <a:srgbClr val="ED7103"/>
                  </a:solidFill>
                  <a:effectLst/>
                  <a:uLnTx/>
                  <a:uFillTx/>
                  <a:latin typeface="Itau Display Pro" panose="020B0503020204020204" pitchFamily="34" charset="0"/>
                  <a:ea typeface="Times New Roman"/>
                  <a:cs typeface="Itau Display Pro" panose="020B0503020204020204" pitchFamily="34" charset="0"/>
                </a:rPr>
                <a:t>Itaú Comisionista de Bolsa</a:t>
              </a:r>
            </a:p>
            <a:p>
              <a:pPr marL="0" marR="0" lvl="0" indent="0" algn="l" defTabSz="1110728" rtl="0" eaLnBrk="1" fontAlgn="auto" latinLnBrk="0" hangingPunct="1">
                <a:lnSpc>
                  <a:spcPct val="100000"/>
                </a:lnSpc>
                <a:spcBef>
                  <a:spcPts val="70"/>
                </a:spcBef>
                <a:spcAft>
                  <a:spcPts val="0"/>
                </a:spcAft>
                <a:buClrTx/>
                <a:buSzTx/>
                <a:buFontTx/>
                <a:buNone/>
                <a:tabLst/>
                <a:defRPr/>
              </a:pPr>
              <a:endParaRPr kumimoji="0" lang="es-CO" sz="900" b="1" i="0" u="none" strike="noStrike" kern="1200" cap="none" spc="5" normalizeH="0" baseline="0" noProof="0" dirty="0">
                <a:ln>
                  <a:noFill/>
                </a:ln>
                <a:solidFill>
                  <a:srgbClr val="6F6E6E"/>
                </a:solidFill>
                <a:effectLst/>
                <a:uLnTx/>
                <a:uFillTx/>
                <a:latin typeface="Itau Display Pro" panose="020B0503020204020204" pitchFamily="34" charset="0"/>
                <a:ea typeface="Times New Roman"/>
                <a:cs typeface="Itau Display Pro" panose="020B0503020204020204" pitchFamily="34" charset="0"/>
              </a:endParaRP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ES" sz="1000" b="1" i="0" u="none" strike="noStrike" kern="1200" cap="none" spc="5" normalizeH="0" baseline="0" noProof="0" dirty="0">
                  <a:ln>
                    <a:noFill/>
                  </a:ln>
                  <a:solidFill>
                    <a:srgbClr val="6F6E6E"/>
                  </a:solidFill>
                  <a:effectLst/>
                  <a:uLnTx/>
                  <a:uFillTx/>
                  <a:latin typeface="Itau Display Pro" panose="020B0503020204020204" pitchFamily="34" charset="0"/>
                  <a:ea typeface="+mn-ea"/>
                  <a:cs typeface="Itau Display Pro" panose="020B0503020204020204" pitchFamily="34" charset="0"/>
                </a:rPr>
                <a:t>Felix Buendia</a:t>
              </a:r>
              <a:endParaRPr kumimoji="0" lang="es-CO" sz="1000" b="1" i="0" u="none" strike="noStrike" kern="1200" cap="none" spc="5" normalizeH="0" baseline="0" noProof="0" dirty="0">
                <a:ln>
                  <a:noFill/>
                </a:ln>
                <a:solidFill>
                  <a:srgbClr val="6F6E6E"/>
                </a:solidFill>
                <a:effectLst/>
                <a:uLnTx/>
                <a:uFillTx/>
                <a:latin typeface="Itau Display Pro" panose="020B0503020204020204" pitchFamily="34" charset="0"/>
                <a:ea typeface="+mn-ea"/>
                <a:cs typeface="Itau Display Pro" panose="020B0503020204020204" pitchFamily="34" charset="0"/>
              </a:endParaRPr>
            </a:p>
            <a:p>
              <a:pPr marL="0" marR="0" lvl="0" indent="0" algn="l" defTabSz="1110728" rtl="0" eaLnBrk="1" fontAlgn="auto" latinLnBrk="0" hangingPunct="1">
                <a:lnSpc>
                  <a:spcPct val="100000"/>
                </a:lnSpc>
                <a:spcBef>
                  <a:spcPts val="70"/>
                </a:spcBef>
                <a:spcAft>
                  <a:spcPts val="0"/>
                </a:spcAft>
                <a:buClrTx/>
                <a:buSzTx/>
                <a:buFontTx/>
                <a:buNone/>
                <a:tabLst/>
                <a:defRPr/>
              </a:pPr>
              <a:r>
                <a:rPr kumimoji="0" lang="es-CO" sz="1000" b="0" i="0" u="none" strike="noStrike" kern="1200" cap="none" spc="0" normalizeH="0" baseline="0" noProof="0" dirty="0">
                  <a:ln>
                    <a:noFill/>
                  </a:ln>
                  <a:solidFill>
                    <a:srgbClr val="6F6E6E"/>
                  </a:solidFill>
                  <a:effectLst/>
                  <a:uLnTx/>
                  <a:uFillTx/>
                  <a:latin typeface="Itau Display Pro" panose="020B0503020204020204" pitchFamily="34" charset="0"/>
                  <a:ea typeface="+mn-ea"/>
                  <a:cs typeface="Itau Display Pro" panose="020B0503020204020204" pitchFamily="34" charset="0"/>
                </a:rPr>
                <a:t>Felix.buendia@itau.co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Play"/>
                  <a:cs typeface="Itau Display Pro" panose="020B0503020204020204" pitchFamily="34" charset="0"/>
                  <a:sym typeface="Play"/>
                </a:rPr>
                <a:t> </a:t>
              </a:r>
              <a:endParaRPr kumimoji="0" sz="12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p:txBody>
        </p:sp>
      </p:grpSp>
      <p:grpSp>
        <p:nvGrpSpPr>
          <p:cNvPr id="25" name="Grupo 24">
            <a:extLst>
              <a:ext uri="{FF2B5EF4-FFF2-40B4-BE49-F238E27FC236}">
                <a16:creationId xmlns:a16="http://schemas.microsoft.com/office/drawing/2014/main" id="{D5D3DFA4-CC55-4E06-AC2B-C06A77C11068}"/>
              </a:ext>
            </a:extLst>
          </p:cNvPr>
          <p:cNvGrpSpPr/>
          <p:nvPr/>
        </p:nvGrpSpPr>
        <p:grpSpPr>
          <a:xfrm>
            <a:off x="3015776" y="1076520"/>
            <a:ext cx="2419588" cy="3399970"/>
            <a:chOff x="1126208" y="5421627"/>
            <a:chExt cx="2419588" cy="2749213"/>
          </a:xfrm>
        </p:grpSpPr>
        <p:sp>
          <p:nvSpPr>
            <p:cNvPr id="26" name="Google Shape;63;p13">
              <a:extLst>
                <a:ext uri="{FF2B5EF4-FFF2-40B4-BE49-F238E27FC236}">
                  <a16:creationId xmlns:a16="http://schemas.microsoft.com/office/drawing/2014/main" id="{35954FAB-B092-4CFD-B597-C855505DA948}"/>
                </a:ext>
              </a:extLst>
            </p:cNvPr>
            <p:cNvSpPr/>
            <p:nvPr/>
          </p:nvSpPr>
          <p:spPr>
            <a:xfrm>
              <a:off x="1126208" y="5421627"/>
              <a:ext cx="2419588" cy="2749213"/>
            </a:xfrm>
            <a:prstGeom prst="roundRect">
              <a:avLst>
                <a:gd name="adj" fmla="val 16667"/>
              </a:avLst>
            </a:prstGeom>
            <a:solidFill>
              <a:srgbClr val="F2F2F2">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180" b="0" i="0" u="none" strike="noStrike" kern="0" cap="none" spc="0" normalizeH="0" baseline="0" noProof="0">
                <a:ln>
                  <a:noFill/>
                </a:ln>
                <a:solidFill>
                  <a:srgbClr val="FFFFFF"/>
                </a:solidFill>
                <a:effectLst/>
                <a:uLnTx/>
                <a:uFillTx/>
                <a:latin typeface="Itau Display Pro" panose="020B0503020204020204" pitchFamily="34" charset="0"/>
                <a:ea typeface="+mn-ea"/>
                <a:cs typeface="Itau Display Pro" panose="020B0503020204020204" pitchFamily="34" charset="0"/>
                <a:sym typeface="Arial"/>
              </a:endParaRPr>
            </a:p>
          </p:txBody>
        </p:sp>
        <p:sp>
          <p:nvSpPr>
            <p:cNvPr id="28" name="Google Shape;159;p16">
              <a:extLst>
                <a:ext uri="{FF2B5EF4-FFF2-40B4-BE49-F238E27FC236}">
                  <a16:creationId xmlns:a16="http://schemas.microsoft.com/office/drawing/2014/main" id="{EFF6AA92-6DCF-40D7-AF6C-BD6B88DDADCD}"/>
                </a:ext>
              </a:extLst>
            </p:cNvPr>
            <p:cNvSpPr txBox="1"/>
            <p:nvPr/>
          </p:nvSpPr>
          <p:spPr>
            <a:xfrm>
              <a:off x="1256673" y="5916676"/>
              <a:ext cx="1939034" cy="187834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1" i="0" u="none" strike="noStrike" kern="0" cap="none" spc="0" normalizeH="0" baseline="0" noProof="0" dirty="0">
                  <a:ln>
                    <a:noFill/>
                  </a:ln>
                  <a:solidFill>
                    <a:srgbClr val="ED7D31"/>
                  </a:solidFill>
                  <a:effectLst/>
                  <a:uLnTx/>
                  <a:uFillTx/>
                  <a:latin typeface="Itau Display Pro" panose="020B0503020204020204" pitchFamily="34" charset="0"/>
                  <a:ea typeface="Play"/>
                  <a:cs typeface="Itau Display Pro" panose="020B0503020204020204" pitchFamily="34" charset="0"/>
                  <a:sym typeface="Play"/>
                </a:rPr>
                <a:t>Análisis económico</a:t>
              </a:r>
              <a:endParaRPr kumimoji="0" sz="1100" b="1"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b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Carolina Monzón Urrego</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Play"/>
                  <a:cs typeface="Itau Display Pro" panose="020B0503020204020204" pitchFamily="34" charset="0"/>
                  <a:sym typeface="Play"/>
                </a:rPr>
                <a:t>carolina.monzon@itau.co</a:t>
              </a:r>
              <a:endParaRPr kumimoji="0"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Juan David Robayo Vargas</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Play"/>
                  <a:cs typeface="Itau Display Pro" panose="020B0503020204020204" pitchFamily="34" charset="0"/>
                  <a:sym typeface="Play"/>
                </a:rPr>
                <a:t>juan.robayo@itau.co</a:t>
              </a:r>
              <a:endParaRPr kumimoji="0"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Daniel Infante</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Play"/>
                  <a:cs typeface="Itau Display Pro" panose="020B0503020204020204" pitchFamily="34" charset="0"/>
                  <a:sym typeface="Play"/>
                </a:rPr>
                <a:t>Daniel.infante@itau.co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Contacto Tesorería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macroeconomía@itau.co </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T. (571) 6448362</a:t>
              </a: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p:txBody>
        </p:sp>
      </p:grpSp>
      <p:grpSp>
        <p:nvGrpSpPr>
          <p:cNvPr id="29" name="Grupo 28">
            <a:extLst>
              <a:ext uri="{FF2B5EF4-FFF2-40B4-BE49-F238E27FC236}">
                <a16:creationId xmlns:a16="http://schemas.microsoft.com/office/drawing/2014/main" id="{00C005A7-B627-4F08-8A62-892777173B87}"/>
              </a:ext>
            </a:extLst>
          </p:cNvPr>
          <p:cNvGrpSpPr/>
          <p:nvPr/>
        </p:nvGrpSpPr>
        <p:grpSpPr>
          <a:xfrm>
            <a:off x="5492710" y="1071307"/>
            <a:ext cx="2419588" cy="3399969"/>
            <a:chOff x="5680752" y="5396571"/>
            <a:chExt cx="2419588" cy="3399969"/>
          </a:xfrm>
        </p:grpSpPr>
        <p:sp>
          <p:nvSpPr>
            <p:cNvPr id="30" name="Google Shape;63;p13">
              <a:extLst>
                <a:ext uri="{FF2B5EF4-FFF2-40B4-BE49-F238E27FC236}">
                  <a16:creationId xmlns:a16="http://schemas.microsoft.com/office/drawing/2014/main" id="{7B2DED4D-13A6-4C8F-B7F8-2E894E962AC0}"/>
                </a:ext>
              </a:extLst>
            </p:cNvPr>
            <p:cNvSpPr/>
            <p:nvPr/>
          </p:nvSpPr>
          <p:spPr>
            <a:xfrm>
              <a:off x="5680752" y="5396571"/>
              <a:ext cx="2419588" cy="3399969"/>
            </a:xfrm>
            <a:prstGeom prst="roundRect">
              <a:avLst>
                <a:gd name="adj" fmla="val 16667"/>
              </a:avLst>
            </a:prstGeom>
            <a:solidFill>
              <a:srgbClr val="F2F2F2">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180" b="0" i="0" u="none" strike="noStrike" kern="0" cap="none" spc="0" normalizeH="0" baseline="0" noProof="0">
                <a:ln>
                  <a:noFill/>
                </a:ln>
                <a:solidFill>
                  <a:srgbClr val="FFFFFF"/>
                </a:solidFill>
                <a:effectLst/>
                <a:uLnTx/>
                <a:uFillTx/>
                <a:latin typeface="Itau Display Pro" panose="020B0503020204020204" pitchFamily="34" charset="0"/>
                <a:ea typeface="+mn-ea"/>
                <a:cs typeface="Itau Display Pro" panose="020B0503020204020204" pitchFamily="34" charset="0"/>
                <a:sym typeface="Arial"/>
              </a:endParaRPr>
            </a:p>
          </p:txBody>
        </p:sp>
        <p:sp>
          <p:nvSpPr>
            <p:cNvPr id="31" name="Google Shape;159;p16">
              <a:extLst>
                <a:ext uri="{FF2B5EF4-FFF2-40B4-BE49-F238E27FC236}">
                  <a16:creationId xmlns:a16="http://schemas.microsoft.com/office/drawing/2014/main" id="{D7CE6339-7604-4C35-BD51-398BB829C135}"/>
                </a:ext>
              </a:extLst>
            </p:cNvPr>
            <p:cNvSpPr txBox="1"/>
            <p:nvPr/>
          </p:nvSpPr>
          <p:spPr>
            <a:xfrm>
              <a:off x="5791716" y="6014014"/>
              <a:ext cx="2291324" cy="224673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100" b="1" i="0" u="none" strike="noStrike" kern="0" cap="none" spc="0" normalizeH="0" baseline="0" noProof="0" dirty="0">
                  <a:ln>
                    <a:noFill/>
                  </a:ln>
                  <a:solidFill>
                    <a:srgbClr val="ED7D31"/>
                  </a:solidFill>
                  <a:effectLst/>
                  <a:uLnTx/>
                  <a:uFillTx/>
                  <a:latin typeface="Itau Display Pro" panose="020B0503020204020204" pitchFamily="34" charset="0"/>
                  <a:ea typeface="Times New Roman"/>
                  <a:cs typeface="Itau Display Pro" panose="020B0503020204020204" pitchFamily="34" charset="0"/>
                  <a:sym typeface="Play"/>
                </a:rPr>
                <a:t>Estrategia de mercados</a:t>
              </a:r>
              <a:endParaRPr kumimoji="0" sz="1100" b="1"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s-ES" sz="9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b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Camilo Díaz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camilo.diaz@itau.co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Valeria Álvarez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Valeria.alvarez@itau.co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0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Sharon Tellez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Sharon.vargas@itau.co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Play"/>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1"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Contacto Itaú Comisionista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estrategiaitaucomisionista@itau.co</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s-ES"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rPr>
                <a:t>T. (571) 3394540</a:t>
              </a:r>
              <a:endParaRPr kumimoji="0" sz="1000" b="0" i="0" u="none" strike="noStrike" kern="0" cap="none" spc="0" normalizeH="0" baseline="0" noProof="0" dirty="0">
                <a:ln>
                  <a:noFill/>
                </a:ln>
                <a:solidFill>
                  <a:srgbClr val="5F6062"/>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Play"/>
                  <a:cs typeface="Itau Display Pro" panose="020B0503020204020204" pitchFamily="34" charset="0"/>
                  <a:sym typeface="Play"/>
                </a:rPr>
                <a:t> </a:t>
              </a:r>
              <a:endParaRPr kumimoji="0" sz="12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Play"/>
                  <a:cs typeface="Itau Display Pro" panose="020B0503020204020204" pitchFamily="34" charset="0"/>
                  <a:sym typeface="Play"/>
                </a:rPr>
                <a:t> </a:t>
              </a:r>
              <a:endParaRPr kumimoji="0" sz="12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900" b="1" i="0" u="none" strike="noStrike" kern="0" cap="none" spc="0" normalizeH="0" baseline="0" noProof="0" dirty="0">
                  <a:ln>
                    <a:noFill/>
                  </a:ln>
                  <a:solidFill>
                    <a:srgbClr val="595959"/>
                  </a:solidFill>
                  <a:effectLst/>
                  <a:uLnTx/>
                  <a:uFillTx/>
                  <a:latin typeface="Itau Display Pro" panose="020B0503020204020204" pitchFamily="34" charset="0"/>
                  <a:ea typeface="Play"/>
                  <a:cs typeface="Itau Display Pro" panose="020B0503020204020204" pitchFamily="34" charset="0"/>
                  <a:sym typeface="Play"/>
                </a:rPr>
                <a:t> </a:t>
              </a:r>
              <a:endParaRPr kumimoji="0" sz="1200" b="0" i="0" u="none" strike="noStrike" kern="0" cap="none" spc="0" normalizeH="0" baseline="0" noProof="0" dirty="0">
                <a:ln>
                  <a:noFill/>
                </a:ln>
                <a:solidFill>
                  <a:srgbClr val="000000"/>
                </a:solidFill>
                <a:effectLst/>
                <a:uLnTx/>
                <a:uFillTx/>
                <a:latin typeface="Itau Display Pro" panose="020B0503020204020204" pitchFamily="34" charset="0"/>
                <a:ea typeface="Times New Roman"/>
                <a:cs typeface="Itau Display Pro" panose="020B0503020204020204" pitchFamily="34" charset="0"/>
                <a:sym typeface="Times New Roman"/>
              </a:endParaRP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9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rPr>
                <a:t> </a:t>
              </a:r>
              <a:endParaRPr kumimoji="0" sz="1100" b="0"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p:txBody>
        </p:sp>
      </p:grpSp>
      <p:pic>
        <p:nvPicPr>
          <p:cNvPr id="40" name="Imagen 39">
            <a:extLst>
              <a:ext uri="{FF2B5EF4-FFF2-40B4-BE49-F238E27FC236}">
                <a16:creationId xmlns:a16="http://schemas.microsoft.com/office/drawing/2014/main" id="{B9E5E001-61EC-424C-82DF-6F8C7B219A2B}"/>
              </a:ext>
            </a:extLst>
          </p:cNvPr>
          <p:cNvPicPr>
            <a:picLocks noChangeAspect="1"/>
          </p:cNvPicPr>
          <p:nvPr/>
        </p:nvPicPr>
        <p:blipFill>
          <a:blip r:embed="rId3"/>
          <a:stretch>
            <a:fillRect/>
          </a:stretch>
        </p:blipFill>
        <p:spPr>
          <a:xfrm>
            <a:off x="2827519" y="4780342"/>
            <a:ext cx="3254444" cy="1499017"/>
          </a:xfrm>
          <a:prstGeom prst="rect">
            <a:avLst/>
          </a:prstGeom>
        </p:spPr>
      </p:pic>
      <p:pic>
        <p:nvPicPr>
          <p:cNvPr id="42" name="Imagen 41">
            <a:extLst>
              <a:ext uri="{FF2B5EF4-FFF2-40B4-BE49-F238E27FC236}">
                <a16:creationId xmlns:a16="http://schemas.microsoft.com/office/drawing/2014/main" id="{DC1BA1BC-9B4A-4B4F-B043-575FB2270C96}"/>
              </a:ext>
            </a:extLst>
          </p:cNvPr>
          <p:cNvPicPr>
            <a:picLocks noChangeAspect="1"/>
          </p:cNvPicPr>
          <p:nvPr/>
        </p:nvPicPr>
        <p:blipFill>
          <a:blip r:embed="rId4"/>
          <a:stretch>
            <a:fillRect/>
          </a:stretch>
        </p:blipFill>
        <p:spPr>
          <a:xfrm>
            <a:off x="1192312" y="6768033"/>
            <a:ext cx="6524859" cy="2261712"/>
          </a:xfrm>
          <a:prstGeom prst="rect">
            <a:avLst/>
          </a:prstGeom>
        </p:spPr>
      </p:pic>
    </p:spTree>
    <p:extLst>
      <p:ext uri="{BB962C8B-B14F-4D97-AF65-F5344CB8AC3E}">
        <p14:creationId xmlns:p14="http://schemas.microsoft.com/office/powerpoint/2010/main" val="288535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35C256-A697-CE2B-6F3F-A6402A0CB6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2" y="4225004"/>
            <a:ext cx="436214" cy="1665542"/>
          </a:xfrm>
          <a:prstGeom prst="rect">
            <a:avLst/>
          </a:prstGeom>
        </p:spPr>
      </p:pic>
      <p:pic>
        <p:nvPicPr>
          <p:cNvPr id="7" name="Imagen 6">
            <a:extLst>
              <a:ext uri="{FF2B5EF4-FFF2-40B4-BE49-F238E27FC236}">
                <a16:creationId xmlns:a16="http://schemas.microsoft.com/office/drawing/2014/main" id="{7279273E-ED62-14D1-952D-34E85EE182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678" y="4261711"/>
            <a:ext cx="446271" cy="1628835"/>
          </a:xfrm>
          <a:prstGeom prst="rect">
            <a:avLst/>
          </a:prstGeom>
        </p:spPr>
      </p:pic>
      <p:sp>
        <p:nvSpPr>
          <p:cNvPr id="8" name="Google Shape;161;p16">
            <a:extLst>
              <a:ext uri="{FF2B5EF4-FFF2-40B4-BE49-F238E27FC236}">
                <a16:creationId xmlns:a16="http://schemas.microsoft.com/office/drawing/2014/main" id="{CE75B34C-666C-406F-88B7-025DC08114D0}"/>
              </a:ext>
            </a:extLst>
          </p:cNvPr>
          <p:cNvSpPr txBox="1"/>
          <p:nvPr/>
        </p:nvSpPr>
        <p:spPr>
          <a:xfrm>
            <a:off x="791987" y="123211"/>
            <a:ext cx="7253389" cy="1831747"/>
          </a:xfrm>
          <a:prstGeom prst="rect">
            <a:avLst/>
          </a:pr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s-ES" sz="1400" b="1" i="0" u="none" strike="noStrike" kern="0" cap="none" spc="0" normalizeH="0" baseline="0" noProof="0" dirty="0">
                <a:ln>
                  <a:noFill/>
                </a:ln>
                <a:solidFill>
                  <a:srgbClr val="ED7D31"/>
                </a:solidFill>
                <a:effectLst/>
                <a:uLnTx/>
                <a:uFillTx/>
                <a:latin typeface="Itau Display Pro" panose="020B0503020204020204" pitchFamily="34" charset="0"/>
                <a:ea typeface="Play"/>
                <a:cs typeface="Itau Display Pro" panose="020B0503020204020204" pitchFamily="34" charset="0"/>
                <a:sym typeface="Play"/>
              </a:rPr>
              <a:t>Información relevante</a:t>
            </a:r>
            <a:endParaRPr kumimoji="0" sz="1400" b="1" i="0" u="none" strike="noStrike" kern="0" cap="none" spc="0" normalizeH="0" baseline="0" noProof="0" dirty="0">
              <a:ln>
                <a:noFill/>
              </a:ln>
              <a:solidFill>
                <a:srgbClr val="000000"/>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Play"/>
                <a:cs typeface="Itau Display Pro" panose="020B0503020204020204" pitchFamily="34" charset="0"/>
                <a:sym typeface="Play"/>
              </a:rPr>
              <a:t>La información contenida en este informe fue producida por Itaú Colombia S.A, a partir de las condiciones actuales del mercado y las recientes coyunturas económicas, basada en información y datos obtenidos de fuentes públicas, que se consideran fidedignas, pero cuya veracidad no se garantiza. Esta información no constituye y, en ningún caso, debe interpretarse como una oferta de negocio jurídico o solicitud para comprar o vender algún instrumento financiero, o para participar en una estrategia de negocio en particular en cualquier jurisdicción. Toda la información y estimaciones que aquí se presentan derivan de nuestros estudios internos y pueden ser modificadas en cualquier momento sin previo aviso. Itaú Colombia S.A. no asume ningún tipo de responsabilidad legal por las decisiones de inversión basadas en la información contenida y divulgada en este documento. Asimismo, el presente documento de análisis no puede entenderse como asesoría en los temas que trata por parte de quien lo recibe. </a:t>
            </a:r>
            <a:endParaRPr kumimoji="0"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Play"/>
                <a:cs typeface="Itau Display Pro" panose="020B0503020204020204" pitchFamily="34" charset="0"/>
                <a:sym typeface="Play"/>
              </a:rPr>
              <a:t>Este informe fue preparado y publicado por el equipo de Itaú Análisis Económico de Itaú Colombia S.A. Este material es para uso exclusivo de sus receptores y su contenido no puede ser reproducido, publicado o redistribuido en ninguna forma, en todo o en parte, sin la autorización previa de Itaú Colombia S.A.</a:t>
            </a:r>
            <a:endParaRPr kumimoji="0"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Calibri"/>
              <a:cs typeface="Itau Display Pro" panose="020B0503020204020204" pitchFamily="34" charset="0"/>
              <a:sym typeface="Calibri"/>
            </a:endParaRPr>
          </a:p>
          <a:p>
            <a:pPr marL="0" marR="0" lvl="0" indent="0" algn="l" defTabSz="914400" rtl="0" eaLnBrk="1" fontAlgn="auto" latinLnBrk="0" hangingPunct="1">
              <a:lnSpc>
                <a:spcPct val="107000"/>
              </a:lnSpc>
              <a:spcBef>
                <a:spcPts val="800"/>
              </a:spcBef>
              <a:spcAft>
                <a:spcPts val="0"/>
              </a:spcAft>
              <a:buClr>
                <a:srgbClr val="000000"/>
              </a:buClr>
              <a:buSzTx/>
              <a:buFont typeface="Arial"/>
              <a:buNone/>
              <a:tabLst/>
              <a:defRPr/>
            </a:pPr>
            <a:r>
              <a:rPr kumimoji="0" lang="es-ES"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Play"/>
                <a:cs typeface="Itau Display Pro" panose="020B0503020204020204" pitchFamily="34" charset="0"/>
                <a:sym typeface="Play"/>
              </a:rPr>
              <a:t>El contenido de la presente comunicación o mensaje no constituye una recomendación profesional para realizar inversiones en los términos del artículo 2.40.1.1.2 del Decreto 2555 de 2010 o las normas que lo modifiquen, sustituyan o complementen.</a:t>
            </a:r>
            <a:endParaRPr kumimoji="0"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Calibri"/>
              <a:cs typeface="Itau Display Pro" panose="020B0503020204020204" pitchFamily="34" charset="0"/>
              <a:sym typeface="Calibri"/>
            </a:endParaRPr>
          </a:p>
        </p:txBody>
      </p:sp>
      <p:sp>
        <p:nvSpPr>
          <p:cNvPr id="9" name="1 CuadroTexto">
            <a:extLst>
              <a:ext uri="{FF2B5EF4-FFF2-40B4-BE49-F238E27FC236}">
                <a16:creationId xmlns:a16="http://schemas.microsoft.com/office/drawing/2014/main" id="{993FFE23-9FD0-474B-B537-D99AD89E0E9D}"/>
              </a:ext>
            </a:extLst>
          </p:cNvPr>
          <p:cNvSpPr txBox="1"/>
          <p:nvPr/>
        </p:nvSpPr>
        <p:spPr>
          <a:xfrm>
            <a:off x="791987" y="2205979"/>
            <a:ext cx="7253389" cy="1200329"/>
          </a:xfrm>
          <a:prstGeom prst="rect">
            <a:avLst/>
          </a:prstGeom>
          <a:solidFill>
            <a:srgbClr val="FFFFFF"/>
          </a:solidFill>
        </p:spPr>
        <p:txBody>
          <a:bodyPr wrap="square" rtlCol="0">
            <a:spAutoFit/>
          </a:bodyPr>
          <a:lstStyle/>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1"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mn-ea"/>
                <a:cs typeface="Itau Display Pro" panose="020B0503020204020204" pitchFamily="34" charset="0"/>
              </a:rPr>
              <a:t>Condiciones de Uso: </a:t>
            </a:r>
            <a:r>
              <a:rPr kumimoji="0" lang="es-CO" sz="800" b="0" i="0" u="none" strike="noStrike" kern="0" cap="none" spc="0" normalizeH="0" baseline="0" noProof="0" dirty="0">
                <a:ln>
                  <a:noFill/>
                </a:ln>
                <a:solidFill>
                  <a:srgbClr val="FFFFFF">
                    <a:lumMod val="65000"/>
                  </a:srgbClr>
                </a:solidFill>
                <a:effectLst/>
                <a:uLnTx/>
                <a:uFillTx/>
                <a:latin typeface="Itau Display Pro" panose="020B0503020204020204" pitchFamily="34" charset="0"/>
                <a:ea typeface="+mn-ea"/>
                <a:cs typeface="Itau Display Pro" panose="020B0503020204020204" pitchFamily="34" charset="0"/>
              </a:rPr>
              <a:t>Las empresas Itaú, entre ellas Itaú CorpBanca Colombia S.A. y sus filiales Itaú Securities Services Colombia S.A., Itaú Asset Management Colombia S.A., Itaú Comisionista de Bolsa Colombia S.A. y/o Itaú Casa de Valores S.A. no se responsabilizan por la información contenida en la presente Publicación, su divulgación únicamente tiene efectos informativos y por tanto es importante resaltar que: a) Esta Publicación no constituye ni puede ser interpretada como una recomendación o asesoría para tomar alguna decisión o acción de parte de los clientes o como una oferta por parte de las empresas de Itaú y sólo representa una interpretación realizada por quienes la escriben, el contenido y alcance de la interpretación puede variar sin previo aviso según el comportamiento de los mercados b) El contenido de la Publicación ha sido obtenido de fuentes de información públicas y consideradas creíbles, las empresas de Itaú no garantizan la exactitud de la misma, ni se comprometen a actualizarla. La operativa de mercados financieros puede conllevar riesgos considerables y requiere una vigilancia constante de las posiciones que se adquieren y del entorno del mercado. c) Las empresas de Itaú no asumen responsabilidad alguna por pérdidas derivadas por la acción u omisión del uso de la información, operaciones, prácticas o procedimientos descritos en la Publicación. d) La distribución de ésta Publicación se encuentra prohibida sin el permiso explícito de las empresas de Itaú.</a:t>
            </a:r>
          </a:p>
        </p:txBody>
      </p:sp>
      <p:sp>
        <p:nvSpPr>
          <p:cNvPr id="10" name="1 CuadroTexto">
            <a:extLst>
              <a:ext uri="{FF2B5EF4-FFF2-40B4-BE49-F238E27FC236}">
                <a16:creationId xmlns:a16="http://schemas.microsoft.com/office/drawing/2014/main" id="{3E006EA5-22F9-43AD-A0EA-2958D35EA2BE}"/>
              </a:ext>
            </a:extLst>
          </p:cNvPr>
          <p:cNvSpPr txBox="1"/>
          <p:nvPr/>
        </p:nvSpPr>
        <p:spPr>
          <a:xfrm>
            <a:off x="791987" y="3443969"/>
            <a:ext cx="7272806" cy="3216265"/>
          </a:xfrm>
          <a:prstGeom prst="rect">
            <a:avLst/>
          </a:prstGeom>
          <a:noFill/>
        </p:spPr>
        <p:txBody>
          <a:bodyPr wrap="square" rtlCol="0">
            <a:spAutoFit/>
          </a:bodyPr>
          <a:lstStyle/>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srgbClr val="EC7000"/>
                </a:solidFill>
                <a:effectLst/>
                <a:uLnTx/>
                <a:uFillTx/>
                <a:latin typeface="Itau Display Pro Light" panose="020B0403020204020204" pitchFamily="34" charset="0"/>
                <a:ea typeface="+mn-ea"/>
                <a:cs typeface="Itau Display Pro Light" panose="020B0403020204020204" pitchFamily="34" charset="0"/>
              </a:rPr>
              <a:t>Condiciones de uso</a:t>
            </a:r>
          </a:p>
          <a:p>
            <a:pPr marL="0" marR="0" lvl="0" indent="0" algn="l" defTabSz="1110728"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endParaRP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Este reporte ha sido preparado por el área de Estrategia de Itaú Comisionista de Bolsa S.A.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Este reporte ha sido preparado por funcionarios designados del área de Estrategia de </a:t>
            </a:r>
            <a:r>
              <a:rPr kumimoji="0" lang="es-CO" sz="800" b="0" i="0" u="none" strike="noStrike" kern="1200" cap="none" spc="0" normalizeH="0" baseline="0" noProof="0" dirty="0" err="1">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Itau</a:t>
            </a: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 Comisionista de Bolsa S.A., y no compromete el criterio de Itaú BBA y de ninguna otra de las compañía del Grupo Empresarial Itaú; (c) Esta publicación no constituye una oferta mercantil y no obliga a ninguna de las empresas del Grupo Empresarial Itaú, incluida Itaú Comisionista de Bolsa S.A.; (d)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las interpretaciones realizadas por los funcionarios designados para la elaboración de este documento, quienes podrían variar su criterio en cualquier momento y sin previo aviso; (e) La información contenida en esta publicación está sujeta a variaciones según el comportamiento de los mercados, de forma que se sugiere su verificación, ya que las empresas del Grupo Empresarial Itaú no se comprometen a actualizarla; (f)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br>
            <a:b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br>
            <a:r>
              <a:rPr kumimoji="0" lang="es-CO" sz="800" b="1" i="0" u="none" strike="noStrike" kern="1200" cap="none" spc="0" normalizeH="0" baseline="0" noProof="0" dirty="0">
                <a:ln>
                  <a:noFill/>
                </a:ln>
                <a:solidFill>
                  <a:srgbClr val="EC7000"/>
                </a:solidFill>
                <a:effectLst/>
                <a:uLnTx/>
                <a:uFillTx/>
                <a:latin typeface="Itau Display Pro Light" panose="020B0403020204020204" pitchFamily="34" charset="0"/>
                <a:ea typeface="+mn-ea"/>
                <a:cs typeface="Itau Display Pro Light" panose="020B0403020204020204" pitchFamily="34" charset="0"/>
              </a:rPr>
              <a:t>Rating: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Las sugerencias generales que se presentan en este reporte frente a activos o emisores particulares se rigen bajo el siguiente criterio: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        Comprar: Cuándo se espera que la acción tenga un desempeño mejor que el promedio de mercado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        Mantener: Cuando se estima que el desempeño de la acción esté en línea con el desempeño de mercado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        Vender: Cuándo se espera que la acción tenga un desempeño por debajo del promedio de mercado.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Es importante mencionar que el rating representa la evaluación del desempeño de la acción en el mediano plazo (1 año) por parte del analista designado. Sin embargo, este rating puede ser revisado en cualquier momento del tiempo, basándose en acontecimientos puntuales que puedan impactar el precio final de la acción. </a:t>
            </a:r>
          </a:p>
        </p:txBody>
      </p:sp>
      <p:sp>
        <p:nvSpPr>
          <p:cNvPr id="11" name="1 CuadroTexto">
            <a:extLst>
              <a:ext uri="{FF2B5EF4-FFF2-40B4-BE49-F238E27FC236}">
                <a16:creationId xmlns:a16="http://schemas.microsoft.com/office/drawing/2014/main" id="{EB503394-789C-450B-8D2D-2112770D9E32}"/>
              </a:ext>
            </a:extLst>
          </p:cNvPr>
          <p:cNvSpPr txBox="1"/>
          <p:nvPr/>
        </p:nvSpPr>
        <p:spPr>
          <a:xfrm>
            <a:off x="791988" y="6776348"/>
            <a:ext cx="7253388" cy="2716128"/>
          </a:xfrm>
          <a:prstGeom prst="rect">
            <a:avLst/>
          </a:prstGeom>
          <a:noFill/>
        </p:spPr>
        <p:txBody>
          <a:bodyPr wrap="square" rtlCol="0">
            <a:spAutoFit/>
          </a:bodyPr>
          <a:lstStyle/>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1050" b="1" i="0" u="none" strike="noStrike" kern="1200" cap="none" spc="0" normalizeH="0" baseline="0" noProof="0" dirty="0">
                <a:ln>
                  <a:noFill/>
                </a:ln>
                <a:solidFill>
                  <a:srgbClr val="EC7000"/>
                </a:solidFill>
                <a:effectLst/>
                <a:uLnTx/>
                <a:uFillTx/>
                <a:latin typeface="Itau Display Pro Light" panose="020B0403020204020204" pitchFamily="34" charset="0"/>
                <a:ea typeface="+mn-ea"/>
                <a:cs typeface="Itau Display Pro Light" panose="020B0403020204020204" pitchFamily="34" charset="0"/>
              </a:rPr>
              <a:t>Condiciones de uso</a:t>
            </a:r>
          </a:p>
          <a:p>
            <a:pPr marL="0" marR="0" lvl="0" indent="0" algn="l" defTabSz="1110728" rtl="0" eaLnBrk="1" fontAlgn="auto" latinLnBrk="0" hangingPunct="1">
              <a:lnSpc>
                <a:spcPct val="100000"/>
              </a:lnSpc>
              <a:spcBef>
                <a:spcPts val="0"/>
              </a:spcBef>
              <a:spcAft>
                <a:spcPts val="0"/>
              </a:spcAft>
              <a:buClrTx/>
              <a:buSzTx/>
              <a:buFontTx/>
              <a:buNone/>
              <a:tabLst/>
              <a:defRPr/>
            </a:pPr>
            <a:endParaRPr kumimoji="0" lang="es-CO" sz="800" b="1"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endParaRP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Este reporte ha sido preparado por el área de Estrategia de Itaú Comisionista de Bolsa S.A. </a:t>
            </a:r>
          </a:p>
          <a:p>
            <a:pPr marL="0" marR="0" lvl="0" indent="0" algn="l" defTabSz="1110728" rtl="0" eaLnBrk="1" fontAlgn="auto" latinLnBrk="0" hangingPunct="1">
              <a:lnSpc>
                <a:spcPct val="100000"/>
              </a:lnSpc>
              <a:spcBef>
                <a:spcPts val="0"/>
              </a:spcBef>
              <a:spcAft>
                <a:spcPts val="0"/>
              </a:spcAft>
              <a:buClrTx/>
              <a:buSzTx/>
              <a:buFontTx/>
              <a:buNone/>
              <a:tabLst/>
              <a:defRPr/>
            </a:pP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Las empresas del Grupo Empresarial Itaú, entre ellas Itaú CorpBanca Colombia S.A. y sus filiales Itaú Securities Services Colombia S.A., Itaú Asset Management Colombia S.A., Itaú Comisionista de Bolsa Colombia S.A. e Itaú Casa de Valores S.A., no se responsabilizan por la calidad de la información contenida en la presente publicación. La divulgación de este documento únicamente tiene efectos informativos, y por tanto es importante resaltar: (a) El contenido de la presente publicación no constituye una recomendación profesional para realizar inversiones en los términos del artículo 2.40.1.1.2 del Decreto 2555 de 2010 o las normas que lo modifiquen, sustituyan o complementen; (b) Esta publicación no constituye una oferta mercantil y no obliga a ninguna de las empresas del Grupo Empresarial Itaú; (c)  El contenido de esta publicación ha sido obtenido de fuentes de información públicas, consideradas creíbles, pero fuera del control de las empresas Grupo Empresarial Itaú. Por lo tanto, no se garantizan la exactitud o idoneidad de la información contenida en la publicación, y tampoco se garantiza la calidad de las interpretaciones realizadas por los funcionarios designados para la elaboración de este documento, quienes podrían variar su criterio en cualquier momento y sin previo aviso; (d) La información contenida en esta publicación está sujeta a variaciones según el comportamiento de los mercados, de forma que se sugiere su verificación, ya que las empresas del Grupo Empresarial Itaú no se comprometen a actualizarla; (e) La operativa de los mercados financieros puede conllevar riesgos considerables y requiere una vigilancia constante de las posiciones que se adquieren y del entorno del mercado. Como tal, las empresas del Grupo Empresarial Itaú no asumen ningún tipo de responsabilidad por las posibles pérdidas derivadas de acciones u omisiones que tome cualquier persona con base en el uso de la presente publicación, así como por operaciones, prácticas o procedimientos descritos en el documento; (g) La distribución de ésta publicación se encuentra prohibida sin la autorización y previa y escrita de Itaú Comisionista de Bolsa S.A. </a:t>
            </a:r>
            <a:b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br>
            <a:b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b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Es posible que esta publicación incluya información y/o sugerencias frente a activos o emisores que también son abordados en informes de </a:t>
            </a:r>
            <a:r>
              <a:rPr kumimoji="0" lang="es-CO" sz="800" b="0" i="0" u="none" strike="noStrike" kern="1200" cap="none" spc="0" normalizeH="0" baseline="0" noProof="0" dirty="0" err="1">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Itau</a:t>
            </a:r>
            <a:r>
              <a:rPr kumimoji="0" lang="es-CO" sz="800" b="0" i="0" u="none" strike="noStrike" kern="1200" cap="none" spc="0" normalizeH="0" baseline="0" noProof="0" dirty="0">
                <a:ln>
                  <a:noFill/>
                </a:ln>
                <a:solidFill>
                  <a:srgbClr val="FFFFFF">
                    <a:lumMod val="50000"/>
                  </a:srgbClr>
                </a:solidFill>
                <a:effectLst/>
                <a:uLnTx/>
                <a:uFillTx/>
                <a:latin typeface="Itau Display Pro Light" panose="020B0403020204020204" pitchFamily="34" charset="0"/>
                <a:ea typeface="+mn-ea"/>
                <a:cs typeface="Itau Display Pro Light" panose="020B0403020204020204" pitchFamily="34" charset="0"/>
              </a:rPr>
              <a:t> BBA. En este caso, se aclara que la información contenida en el presente documento corresponde a estrategias tácticas de corto plazo, que no constituyen un cambio de la perspectiva estructural que presenta Itaú BBA en sus informes. El presente documento debe entenderse de forma armónica con los demás documentos que publica Itaú BBA, y las demás compañías del Grupo Empresarial Itaú. </a:t>
            </a:r>
          </a:p>
        </p:txBody>
      </p:sp>
      <p:pic>
        <p:nvPicPr>
          <p:cNvPr id="12" name="Imagen 11" descr="Imagen que contiene Gráfico&#10;&#10;Descripción generada automáticamente">
            <a:extLst>
              <a:ext uri="{FF2B5EF4-FFF2-40B4-BE49-F238E27FC236}">
                <a16:creationId xmlns:a16="http://schemas.microsoft.com/office/drawing/2014/main" id="{15F02160-AFE2-4995-8F12-6211762D69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0678" y="2401591"/>
            <a:ext cx="488462" cy="2084755"/>
          </a:xfrm>
          <a:prstGeom prst="rect">
            <a:avLst/>
          </a:prstGeom>
        </p:spPr>
      </p:pic>
    </p:spTree>
    <p:extLst>
      <p:ext uri="{BB962C8B-B14F-4D97-AF65-F5344CB8AC3E}">
        <p14:creationId xmlns:p14="http://schemas.microsoft.com/office/powerpoint/2010/main" val="3685299652"/>
      </p:ext>
    </p:extLst>
  </p:cSld>
  <p:clrMapOvr>
    <a:masterClrMapping/>
  </p:clrMapOvr>
</p:sld>
</file>

<file path=ppt/theme/theme1.xml><?xml version="1.0" encoding="utf-8"?>
<a:theme xmlns:a="http://schemas.openxmlformats.org/drawingml/2006/main" name="Tema de Office">
  <a:themeElements>
    <a:clrScheme name="Itau Corporativo 1">
      <a:dk1>
        <a:srgbClr val="000000"/>
      </a:dk1>
      <a:lt1>
        <a:srgbClr val="FFFFFF"/>
      </a:lt1>
      <a:dk2>
        <a:srgbClr val="FFFFFF"/>
      </a:dk2>
      <a:lt2>
        <a:srgbClr val="FFFFFF"/>
      </a:lt2>
      <a:accent1>
        <a:srgbClr val="1D4080"/>
      </a:accent1>
      <a:accent2>
        <a:srgbClr val="CDD7EA"/>
      </a:accent2>
      <a:accent3>
        <a:srgbClr val="73C6A1"/>
      </a:accent3>
      <a:accent4>
        <a:srgbClr val="DEF0E7"/>
      </a:accent4>
      <a:accent5>
        <a:srgbClr val="FF7800"/>
      </a:accent5>
      <a:accent6>
        <a:srgbClr val="5F6062"/>
      </a:accent6>
      <a:hlink>
        <a:srgbClr val="73C6A1"/>
      </a:hlink>
      <a:folHlink>
        <a:srgbClr val="DEF0E7"/>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6263</TotalTime>
  <Words>3350</Words>
  <Application>Microsoft Office PowerPoint</Application>
  <PresentationFormat>Personalizado</PresentationFormat>
  <Paragraphs>133</Paragraphs>
  <Slides>6</Slides>
  <Notes>5</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6</vt:i4>
      </vt:variant>
    </vt:vector>
  </HeadingPairs>
  <TitlesOfParts>
    <vt:vector size="18" baseType="lpstr">
      <vt:lpstr>Arial</vt:lpstr>
      <vt:lpstr>Calibri</vt:lpstr>
      <vt:lpstr>Calibri Light</vt:lpstr>
      <vt:lpstr>Itau</vt:lpstr>
      <vt:lpstr>Itau Display</vt:lpstr>
      <vt:lpstr>Itau Display Pro</vt:lpstr>
      <vt:lpstr>Itau Display Pro Light</vt:lpstr>
      <vt:lpstr>Itau Text Pro</vt:lpstr>
      <vt:lpstr>Times New Roman</vt:lpstr>
      <vt:lpstr>Wingdings 3</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Carlos Flechas Moreno</dc:creator>
  <cp:lastModifiedBy>Juan David Robayo Vargas</cp:lastModifiedBy>
  <cp:revision>1076</cp:revision>
  <dcterms:created xsi:type="dcterms:W3CDTF">2021-07-07T16:37:18Z</dcterms:created>
  <dcterms:modified xsi:type="dcterms:W3CDTF">2024-03-18T14:22:47Z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{B9EA42DA-5BEF-413A-BE88-B1FAA59406EF}</vt:lpwstr>
  </property>
  <property fmtid="{D5CDD505-2E9C-101B-9397-08002B2CF9AE}" pid="3" name="DLPManualFileClassificationLastModifiedBy">
    <vt:lpwstr>HFSG\NCR37676</vt:lpwstr>
  </property>
  <property fmtid="{D5CDD505-2E9C-101B-9397-08002B2CF9AE}" pid="4" name="DLPManualFileClassificationLastModificationDate">
    <vt:lpwstr>1559321021</vt:lpwstr>
  </property>
  <property fmtid="{D5CDD505-2E9C-101B-9397-08002B2CF9AE}" pid="5" name="DLPManualFileClassificationVersion">
    <vt:lpwstr>11.1.100.23</vt:lpwstr>
  </property>
</Properties>
</file>